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92" r:id="rId3"/>
    <p:sldId id="257" r:id="rId4"/>
    <p:sldId id="284" r:id="rId5"/>
    <p:sldId id="272" r:id="rId6"/>
    <p:sldId id="273" r:id="rId7"/>
    <p:sldId id="294" r:id="rId8"/>
    <p:sldId id="285" r:id="rId9"/>
    <p:sldId id="274" r:id="rId10"/>
    <p:sldId id="277" r:id="rId11"/>
    <p:sldId id="280" r:id="rId12"/>
    <p:sldId id="282" r:id="rId13"/>
    <p:sldId id="286" r:id="rId14"/>
    <p:sldId id="258" r:id="rId15"/>
    <p:sldId id="283" r:id="rId16"/>
    <p:sldId id="276" r:id="rId17"/>
    <p:sldId id="278" r:id="rId18"/>
    <p:sldId id="260" r:id="rId19"/>
    <p:sldId id="271" r:id="rId20"/>
    <p:sldId id="295" r:id="rId21"/>
    <p:sldId id="287" r:id="rId22"/>
    <p:sldId id="288" r:id="rId23"/>
    <p:sldId id="289" r:id="rId24"/>
    <p:sldId id="296" r:id="rId25"/>
    <p:sldId id="297" r:id="rId26"/>
    <p:sldId id="298" r:id="rId27"/>
    <p:sldId id="290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291" r:id="rId38"/>
    <p:sldId id="308" r:id="rId39"/>
    <p:sldId id="309" r:id="rId40"/>
    <p:sldId id="311" r:id="rId41"/>
    <p:sldId id="312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01" r:id="rId58"/>
    <p:sldId id="263" r:id="rId59"/>
    <p:sldId id="275" r:id="rId60"/>
    <p:sldId id="293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000"/>
    <a:srgbClr val="CC99FF"/>
    <a:srgbClr val="FFFFCC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78498" autoAdjust="0"/>
  </p:normalViewPr>
  <p:slideViewPr>
    <p:cSldViewPr snapToGrid="0">
      <p:cViewPr varScale="1">
        <p:scale>
          <a:sx n="70" d="100"/>
          <a:sy n="7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Local\Temp\Temp1_V4_done1120326.zip\4.&#27602;&#21697;&#29359;&#32618;_d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r>
              <a:rPr lang="zh-TW" altLang="en-US" b="1" baseline="0" dirty="0">
                <a:ea typeface="微軟正黑體" panose="020B0604030504040204" pitchFamily="34" charset="-120"/>
              </a:rPr>
              <a:t>毒品犯罪再犯與非再犯資料分佈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Sheet1!$AB$2:$AB$3</c:f>
              <c:strCache>
                <c:ptCount val="2"/>
                <c:pt idx="0">
                  <c:v>再犯</c:v>
                </c:pt>
                <c:pt idx="1">
                  <c:v>非再犯</c:v>
                </c:pt>
              </c:strCache>
            </c:strRef>
          </c:cat>
          <c:val>
            <c:numRef>
              <c:f>Sheet1!$AC$2:$AC$3</c:f>
              <c:numCache>
                <c:formatCode>General</c:formatCode>
                <c:ptCount val="2"/>
                <c:pt idx="0">
                  <c:v>11498</c:v>
                </c:pt>
                <c:pt idx="1">
                  <c:v>53909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A3-48F5-9E7B-F048FB0FD8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8314624"/>
        <c:axId val="1538372672"/>
      </c:barChart>
      <c:catAx>
        <c:axId val="15383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538372672"/>
        <c:crosses val="autoZero"/>
        <c:auto val="1"/>
        <c:lblAlgn val="ctr"/>
        <c:lblOffset val="100"/>
        <c:noMultiLvlLbl val="0"/>
      </c:catAx>
      <c:valAx>
        <c:axId val="153837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3831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 smtClean="0"/>
            <a:t>知識管理</a:t>
          </a:r>
          <a:r>
            <a:rPr lang="en-US" smtClean="0"/>
            <a:t>(Knowledge Management, KM)</a:t>
          </a:r>
          <a:r>
            <a:rPr lang="zh-TW" smtClean="0"/>
            <a:t>組織重要建設，是人力資源管理核心</a:t>
          </a:r>
          <a:endParaRPr lang="zh-TW"/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 smtClean="0"/>
            <a:t>彼得杜拉克「知識取代土地、勞動、資本與機器設備，成為最重要的生產因素。」</a:t>
          </a:r>
          <a:endParaRPr lang="zh-TW"/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 smtClean="0"/>
            <a:t>資訊化</a:t>
          </a:r>
          <a:r>
            <a:rPr lang="en-US" smtClean="0"/>
            <a:t>(Informatization)</a:t>
          </a:r>
          <a:r>
            <a:rPr lang="zh-TW" smtClean="0"/>
            <a:t>帶動知識管理，協助企業或組織累積知識財富、創造更多競爭力的人文與技術。</a:t>
          </a:r>
          <a:endParaRPr lang="zh-TW"/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 smtClean="0"/>
            <a:t>知識透過「</a:t>
          </a:r>
          <a:r>
            <a:rPr lang="zh-TW" b="1" smtClean="0"/>
            <a:t>獲得</a:t>
          </a:r>
          <a:r>
            <a:rPr lang="zh-TW" smtClean="0"/>
            <a:t>、</a:t>
          </a:r>
          <a:r>
            <a:rPr lang="zh-TW" b="1" smtClean="0"/>
            <a:t>記錄</a:t>
          </a:r>
          <a:r>
            <a:rPr lang="zh-TW" smtClean="0"/>
            <a:t>、</a:t>
          </a:r>
          <a:r>
            <a:rPr lang="zh-TW" b="1" smtClean="0"/>
            <a:t>組織</a:t>
          </a:r>
          <a:r>
            <a:rPr lang="zh-TW" smtClean="0"/>
            <a:t>、</a:t>
          </a:r>
          <a:r>
            <a:rPr lang="zh-TW" b="1" smtClean="0"/>
            <a:t>存取</a:t>
          </a:r>
          <a:r>
            <a:rPr lang="zh-TW" smtClean="0"/>
            <a:t>、</a:t>
          </a:r>
          <a:r>
            <a:rPr lang="zh-TW" b="1" smtClean="0"/>
            <a:t>更新</a:t>
          </a:r>
          <a:r>
            <a:rPr lang="zh-TW" smtClean="0"/>
            <a:t>」，不斷「由外而內的累積」以及「由內而外的優化」</a:t>
          </a:r>
          <a:endParaRPr lang="zh-TW"/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 smtClean="0"/>
            <a:t>知識協助企業及個人因應環境的變遷做出決策</a:t>
          </a:r>
          <a:endParaRPr lang="zh-TW"/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/>
      <dgm:t>
        <a:bodyPr/>
        <a:lstStyle/>
        <a:p>
          <a:pPr rtl="0"/>
          <a:r>
            <a:rPr lang="zh-TW" b="1" smtClean="0"/>
            <a:t>靈感筆記</a:t>
          </a:r>
          <a:endParaRPr lang="zh-TW"/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2333B155-459A-4C49-B722-E28EFEC4F3AF}">
      <dgm:prSet/>
      <dgm:spPr/>
      <dgm:t>
        <a:bodyPr/>
        <a:lstStyle/>
        <a:p>
          <a:pPr rtl="0"/>
          <a:r>
            <a:rPr lang="zh-TW" smtClean="0"/>
            <a:t>讀到、聽到、想到的任何資訊、產生的想法</a:t>
          </a:r>
          <a:endParaRPr lang="zh-TW"/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ABE3D44B-D67D-437F-A019-3B7126942909}">
      <dgm:prSet/>
      <dgm:spPr/>
      <dgm:t>
        <a:bodyPr/>
        <a:lstStyle/>
        <a:p>
          <a:pPr rtl="0"/>
          <a:r>
            <a:rPr lang="zh-TW" smtClean="0"/>
            <a:t>手寫在卡片或筆記本，用錄音或錄影方式記錄在手機裡</a:t>
          </a:r>
          <a:endParaRPr lang="zh-TW"/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C4B3244C-9806-410A-A57E-84C265606D86}">
      <dgm:prSet/>
      <dgm:spPr/>
      <dgm:t>
        <a:bodyPr/>
        <a:lstStyle/>
        <a:p>
          <a:pPr rtl="0"/>
          <a:r>
            <a:rPr lang="zh-TW" smtClean="0"/>
            <a:t>零碎片段重點、值得記錄的事情、倏忽即逝靈感、尚未成熟的想法。</a:t>
          </a:r>
          <a:endParaRPr lang="zh-TW"/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DC69233E-574A-471E-9D62-AC93BC7CE5C7}">
      <dgm:prSet/>
      <dgm:spPr/>
      <dgm:t>
        <a:bodyPr/>
        <a:lstStyle/>
        <a:p>
          <a:pPr rtl="0"/>
          <a:r>
            <a:rPr lang="zh-TW" smtClean="0"/>
            <a:t>不是記錄細節，而是提醒曾在腦中想過的事情</a:t>
          </a:r>
          <a:endParaRPr lang="zh-TW"/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 smtClean="0"/>
            <a:t>文獻筆記</a:t>
          </a:r>
          <a:endParaRPr lang="zh-TW"/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CC7369C9-2E9C-4E6A-B07D-58F08535FD8B}">
      <dgm:prSet/>
      <dgm:spPr/>
      <dgm:t>
        <a:bodyPr/>
        <a:lstStyle/>
        <a:p>
          <a:pPr rtl="0"/>
          <a:r>
            <a:rPr lang="zh-TW" dirty="0" smtClean="0"/>
            <a:t>閱讀文章和書籍、看影片、聆聽 </a:t>
          </a:r>
          <a:r>
            <a:rPr lang="en-US" dirty="0" smtClean="0"/>
            <a:t>Podcast </a:t>
          </a:r>
          <a:r>
            <a:rPr lang="zh-TW" dirty="0" smtClean="0"/>
            <a:t>和演講，用條列式的方式記錄內容重點，可能</a:t>
          </a:r>
          <a:r>
            <a:rPr lang="zh-TW" altLang="en-US" dirty="0" smtClean="0"/>
            <a:t>應</a:t>
          </a:r>
          <a:r>
            <a:rPr lang="zh-TW" dirty="0" smtClean="0"/>
            <a:t>用的地方。</a:t>
          </a:r>
          <a:endParaRPr lang="zh-TW" dirty="0"/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6A6BE926-4E45-476D-A30A-C9BD70FF31E5}">
      <dgm:prSet/>
      <dgm:spPr/>
      <dgm:t>
        <a:bodyPr/>
        <a:lstStyle/>
        <a:p>
          <a:pPr rtl="0"/>
          <a:r>
            <a:rPr lang="zh-TW" dirty="0" smtClean="0"/>
            <a:t>註明文獻來源</a:t>
          </a:r>
          <a:endParaRPr lang="zh-TW" dirty="0"/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F450180-453F-42AC-9F74-DB8EF0788E19}">
      <dgm:prSet/>
      <dgm:spPr/>
      <dgm:t>
        <a:bodyPr/>
        <a:lstStyle/>
        <a:p>
          <a:pPr rtl="0"/>
          <a:r>
            <a:rPr lang="zh-TW" smtClean="0"/>
            <a:t>永久筆記</a:t>
          </a:r>
          <a:endParaRPr lang="zh-TW"/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CE17CC1E-3D82-4545-BF81-51970143D239}">
      <dgm:prSet/>
      <dgm:spPr/>
      <dgm:t>
        <a:bodyPr/>
        <a:lstStyle/>
        <a:p>
          <a:pPr rtl="0"/>
          <a:r>
            <a:rPr lang="zh-TW" smtClean="0"/>
            <a:t>根據靈感筆記和 文獻筆記，發展一個完整的想法</a:t>
          </a:r>
          <a:endParaRPr lang="zh-TW"/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1BEDEC94-0F69-4014-B3F3-DFA2171D25B3}">
      <dgm:prSet/>
      <dgm:spPr/>
      <dgm:t>
        <a:bodyPr/>
        <a:lstStyle/>
        <a:p>
          <a:pPr rtl="0"/>
          <a:r>
            <a:rPr lang="zh-TW" smtClean="0"/>
            <a:t>使用完整的句子、揭露想法的來源、寫下明確的文獻、寫得精確且簡短</a:t>
          </a:r>
          <a:endParaRPr lang="zh-TW"/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DC40DCB9-D9FD-4EA7-9552-E087DEB5EA11}">
      <dgm:prSet/>
      <dgm:spPr/>
      <dgm:t>
        <a:bodyPr/>
        <a:lstStyle/>
        <a:p>
          <a:pPr rtl="0"/>
          <a:r>
            <a:rPr lang="zh-TW" smtClean="0"/>
            <a:t>任何文章都由數篇 永久筆記構成</a:t>
          </a:r>
          <a:endParaRPr lang="zh-TW"/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知識組織和梳理</a:t>
          </a:r>
          <a:endParaRPr lang="zh-TW" altLang="en-US" sz="3200">
            <a:solidFill>
              <a:srgbClr val="C00000"/>
            </a:solidFill>
          </a:endParaRP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 smtClean="0"/>
            <a:t>藉由主題和子主題的層次結構，及添加關鍵詞、關系和詳細資訊，可將知識按照邏輯和結構進行整理和分類</a:t>
          </a:r>
          <a:endParaRPr lang="zh-TW" dirty="0"/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知識連接和關聯</a:t>
          </a:r>
          <a:endParaRPr lang="zh-TW" altLang="en-US" sz="3200">
            <a:solidFill>
              <a:srgbClr val="C00000"/>
            </a:solidFill>
          </a:endParaRP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 smtClean="0"/>
            <a:t>藉由分支和連接線，可展示不同主題之間的關聯性，更好地理解和記憶知識</a:t>
          </a:r>
          <a:endParaRPr lang="zh-TW"/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知識可視化總覽</a:t>
          </a:r>
          <a:endParaRPr lang="zh-TW" altLang="en-US" sz="3200">
            <a:solidFill>
              <a:srgbClr val="C00000"/>
            </a:solidFill>
          </a:endParaRP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 smtClean="0"/>
            <a:t>可以藉由觀察心智圖的結構和分支，快速了解知識的全貌和架構，更好地把握知識的關鍵點和主題</a:t>
          </a:r>
          <a:endParaRPr lang="zh-TW"/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創造性思維創新</a:t>
          </a:r>
          <a:endParaRPr lang="zh-TW" altLang="en-US" sz="3200">
            <a:solidFill>
              <a:srgbClr val="C00000"/>
            </a:solidFill>
          </a:endParaRP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 smtClean="0"/>
            <a:t>可作為一種創意工具，激發創造性思維和創新。藉由不同的想法和概念進行關聯和組合，產生新的洞察、觀點和解決方案</a:t>
          </a:r>
          <a:endParaRPr lang="zh-TW"/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3F1C72-6695-4F18-981E-F13F630ED42B}" type="pres">
      <dgm:prSet presAssocID="{1AED747D-4E51-4CC1-95DD-7F63862BF138}" presName="sibTransLast" presStyleLbl="sibTrans2D1" presStyleIdx="1" presStyleCnt="2"/>
      <dgm:spPr/>
      <dgm:t>
        <a:bodyPr/>
        <a:lstStyle/>
        <a:p>
          <a:endParaRPr lang="zh-TW" altLang="en-US"/>
        </a:p>
      </dgm:t>
    </dgm:pt>
    <dgm:pt modelId="{1170F8E4-B7D1-42BF-8F4E-E7BA8BF2FF51}" type="pres">
      <dgm:prSet presAssocID="{1AED747D-4E51-4CC1-95DD-7F63862BF13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E3CC97-033E-4410-9CBB-E35E484CC458}" type="pres">
      <dgm:prSet presAssocID="{AB6FD744-8790-48A9-B58B-29CF153ADDEB}" presName="sibTrans" presStyleLbl="sibTrans2D1" presStyleIdx="0" presStyleCnt="7"/>
      <dgm:spPr/>
      <dgm:t>
        <a:bodyPr/>
        <a:lstStyle/>
        <a:p>
          <a:endParaRPr lang="zh-TW" altLang="en-US"/>
        </a:p>
      </dgm:t>
    </dgm:pt>
    <dgm:pt modelId="{70169014-7D6C-489F-9BE9-0366804E1550}" type="pres">
      <dgm:prSet presAssocID="{AB6FD744-8790-48A9-B58B-29CF153ADDEB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0216D9-D259-41BC-81E7-DD8AA7306A64}" type="pres">
      <dgm:prSet presAssocID="{BB6853A5-14B8-4123-98FE-800ACD375D3B}" presName="sibTrans" presStyleLbl="sibTrans2D1" presStyleIdx="1" presStyleCnt="7"/>
      <dgm:spPr/>
      <dgm:t>
        <a:bodyPr/>
        <a:lstStyle/>
        <a:p>
          <a:endParaRPr lang="zh-TW" altLang="en-US"/>
        </a:p>
      </dgm:t>
    </dgm:pt>
    <dgm:pt modelId="{2996428B-B42C-40E2-B2E9-6620072A51FE}" type="pres">
      <dgm:prSet presAssocID="{BB6853A5-14B8-4123-98FE-800ACD375D3B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AD398B-6536-43E1-92C7-F0045B9D78F9}" type="pres">
      <dgm:prSet presAssocID="{A5295EB8-C14B-4DC6-809C-F2AB9E83BB91}" presName="sibTrans" presStyleLbl="sibTrans2D1" presStyleIdx="2" presStyleCnt="7"/>
      <dgm:spPr/>
      <dgm:t>
        <a:bodyPr/>
        <a:lstStyle/>
        <a:p>
          <a:endParaRPr lang="zh-TW" altLang="en-US"/>
        </a:p>
      </dgm:t>
    </dgm:pt>
    <dgm:pt modelId="{0B7E5E15-7688-40E6-8B9B-03BDF60FDA5C}" type="pres">
      <dgm:prSet presAssocID="{A5295EB8-C14B-4DC6-809C-F2AB9E83BB91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0659D-35A1-43F5-A4FB-3889DBB00C4B}" type="pres">
      <dgm:prSet presAssocID="{4740E0FA-9791-4EE1-BA85-AA32987271E3}" presName="sibTrans" presStyleLbl="sibTrans2D1" presStyleIdx="3" presStyleCnt="7"/>
      <dgm:spPr/>
      <dgm:t>
        <a:bodyPr/>
        <a:lstStyle/>
        <a:p>
          <a:endParaRPr lang="zh-TW" altLang="en-US"/>
        </a:p>
      </dgm:t>
    </dgm:pt>
    <dgm:pt modelId="{BE3006FD-EE76-4650-AFE1-A0AC4347E1E6}" type="pres">
      <dgm:prSet presAssocID="{4740E0FA-9791-4EE1-BA85-AA32987271E3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96B815-AAF3-4964-A9DE-E550C0BA8B7A}" type="pres">
      <dgm:prSet presAssocID="{581972EA-1202-4E2C-A53E-7C6C9866BE21}" presName="sibTrans" presStyleLbl="sibTrans2D1" presStyleIdx="4" presStyleCnt="7"/>
      <dgm:spPr/>
      <dgm:t>
        <a:bodyPr/>
        <a:lstStyle/>
        <a:p>
          <a:endParaRPr lang="zh-TW" altLang="en-US"/>
        </a:p>
      </dgm:t>
    </dgm:pt>
    <dgm:pt modelId="{A2BCC556-2658-4C28-9D0D-CBBB93942AEC}" type="pres">
      <dgm:prSet presAssocID="{581972EA-1202-4E2C-A53E-7C6C9866BE21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75017-B9CC-44C1-B792-52D349380910}" type="pres">
      <dgm:prSet presAssocID="{66A5D622-6F2E-4CCF-98CC-4F03EB448D48}" presName="sibTrans" presStyleLbl="sibTrans2D1" presStyleIdx="5" presStyleCnt="7"/>
      <dgm:spPr/>
      <dgm:t>
        <a:bodyPr/>
        <a:lstStyle/>
        <a:p>
          <a:endParaRPr lang="zh-TW" altLang="en-US"/>
        </a:p>
      </dgm:t>
    </dgm:pt>
    <dgm:pt modelId="{3D374605-598C-48EC-BA10-03FE4B82D3EE}" type="pres">
      <dgm:prSet presAssocID="{66A5D622-6F2E-4CCF-98CC-4F03EB448D48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701F91-9752-40B7-95D2-4364245F5BB2}" type="pres">
      <dgm:prSet presAssocID="{27B54D86-F9E5-4B52-B7E7-C1B3E4AFE237}" presName="sibTrans" presStyleLbl="sibTrans2D1" presStyleIdx="6" presStyleCnt="7"/>
      <dgm:spPr/>
      <dgm:t>
        <a:bodyPr/>
        <a:lstStyle/>
        <a:p>
          <a:endParaRPr lang="zh-TW" altLang="en-US"/>
        </a:p>
      </dgm:t>
    </dgm:pt>
    <dgm:pt modelId="{2CB39887-8063-4CAC-B7EB-8DAA4C4C08E7}" type="pres">
      <dgm:prSet presAssocID="{27B54D86-F9E5-4B52-B7E7-C1B3E4AFE237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 smtClean="0"/>
            <a:t>知識經濟</a:t>
          </a:r>
          <a:endParaRPr lang="zh-TW" altLang="en-US" sz="3600"/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 smtClean="0"/>
            <a:t>以知識為基礎的經濟</a:t>
          </a:r>
          <a:endParaRPr lang="zh-TW" altLang="en-US" sz="3600"/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 smtClean="0"/>
            <a:t>知識和資訊的生產、分配、和使用</a:t>
          </a:r>
          <a:endParaRPr lang="zh-TW" altLang="en-US" sz="3600" dirty="0"/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 smtClean="0"/>
            <a:t>知識成為新資源， 組織的資產</a:t>
          </a:r>
          <a:endParaRPr lang="zh-TW" altLang="en-US" sz="3600" dirty="0"/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 smtClean="0"/>
            <a:t>企業對知識有效經營</a:t>
          </a:r>
          <a:endParaRPr lang="zh-TW" altLang="en-US" sz="3600"/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7ADB4-9797-4376-B4CC-125C659E6AF5}" type="pres">
      <dgm:prSet presAssocID="{AA734891-C61D-48B7-9160-C51BE8840D3A}" presName="tile2" presStyleLbl="node1" presStyleIdx="1" presStyleCnt="4"/>
      <dgm:spPr/>
      <dgm:t>
        <a:bodyPr/>
        <a:lstStyle/>
        <a:p>
          <a:endParaRPr lang="zh-TW" altLang="en-US"/>
        </a:p>
      </dgm:t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5F290D-9396-4B65-99AA-ED64B23E6823}" type="pres">
      <dgm:prSet presAssocID="{AA734891-C61D-48B7-9160-C51BE8840D3A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585308-6626-47B0-99DE-3A00B7079762}" type="pres">
      <dgm:prSet presAssocID="{AA734891-C61D-48B7-9160-C51BE8840D3A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dirty="0" smtClean="0"/>
            <a:t>高教育知識水準人力需求</a:t>
          </a:r>
          <a:endParaRPr lang="zh-TW" dirty="0"/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B04E1061-96CA-4B2B-845A-43007B891E65}" type="sib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 smtClean="0"/>
            <a:t>時間為成功關鍵</a:t>
          </a:r>
          <a:endParaRPr lang="zh-TW"/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53A4CA92-7C6D-42C0-870C-FBD0869EBABF}" type="sib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 smtClean="0"/>
            <a:t>「小而快」 組織型態</a:t>
          </a:r>
          <a:endParaRPr lang="zh-TW"/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BEB5624C-B708-4024-B339-76571308EA96}" type="sib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 smtClean="0"/>
            <a:t>消費選擇多元化</a:t>
          </a:r>
          <a:endParaRPr lang="zh-TW" dirty="0"/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3E5A6AC9-4C6D-4BEF-B008-822152D7570F}" type="sib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 smtClean="0"/>
            <a:t>企業間關係「既合作又競 爭」</a:t>
          </a:r>
          <a:endParaRPr lang="zh-TW"/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E48209A-002C-4EF9-9211-742D9CFE240F}" type="sib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 smtClean="0"/>
            <a:t>激烈的商業競爭</a:t>
          </a:r>
          <a:endParaRPr lang="zh-TW"/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3CB74DF3-7A3C-4087-8EA2-CA0262502B00}" type="sib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 smtClean="0"/>
            <a:t>國外資源投資</a:t>
          </a:r>
          <a:endParaRPr lang="zh-TW" dirty="0"/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0090D426-2975-4943-AE59-D7BFB5088F36}" type="sib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 smtClean="0"/>
            <a:t>全球化</a:t>
          </a:r>
          <a:r>
            <a:rPr lang="zh-TW" altLang="zh-TW" dirty="0" smtClean="0"/>
            <a:t>競爭</a:t>
          </a:r>
          <a:endParaRPr lang="zh-TW" dirty="0"/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F4086493-4048-4239-808C-8D78078B3311}" type="sib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613085E9-E912-4A1C-B064-E6A7644A1B27}" type="pres">
      <dgm:prSet presAssocID="{8565D983-44A7-47CA-BDCD-192BC14E8F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B65F12B-5234-4E09-8E9F-448446F9DFAE}" type="pres">
      <dgm:prSet presAssocID="{545A3E5A-9C0B-4510-A7AA-2434F5C8B158}" presName="composite" presStyleCnt="0"/>
      <dgm:spPr/>
    </dgm:pt>
    <dgm:pt modelId="{2316DBCD-D787-41FA-B92D-9A31EA998086}" type="pres">
      <dgm:prSet presAssocID="{545A3E5A-9C0B-4510-A7AA-2434F5C8B158}" presName="rect1" presStyleLbl="tr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88D43F-9006-441E-BD6B-69E6F345FAA4}" type="pres">
      <dgm:prSet presAssocID="{545A3E5A-9C0B-4510-A7AA-2434F5C8B158}" presName="rect2" presStyleLbl="fgImgPlac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rgbClr val="C00000"/>
          </a:solidFill>
        </a:ln>
      </dgm:spPr>
    </dgm:pt>
    <dgm:pt modelId="{DFCBBD72-F0E8-437D-8661-B6594F64FDD1}" type="pres">
      <dgm:prSet presAssocID="{B04E1061-96CA-4B2B-845A-43007B891E65}" presName="sibTrans" presStyleCnt="0"/>
      <dgm:spPr/>
    </dgm:pt>
    <dgm:pt modelId="{B9E30E2C-2896-4672-A1C4-8C4720D8565F}" type="pres">
      <dgm:prSet presAssocID="{10508F31-0425-43BF-A5EF-A271BAF244DA}" presName="composite" presStyleCnt="0"/>
      <dgm:spPr/>
    </dgm:pt>
    <dgm:pt modelId="{AF7F3414-D5D3-45EC-9823-A2BBA51F25E2}" type="pres">
      <dgm:prSet presAssocID="{10508F31-0425-43BF-A5EF-A271BAF244DA}" presName="rect1" presStyleLbl="tr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7ED34D-50E5-4FFF-A2DC-673D3E796E80}" type="pres">
      <dgm:prSet presAssocID="{10508F31-0425-43BF-A5EF-A271BAF244DA}" presName="rect2" presStyleLbl="fgImgPlace1" presStyleIdx="1" presStyleCnt="8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solidFill>
            <a:srgbClr val="C00000"/>
          </a:solidFill>
        </a:ln>
      </dgm:spPr>
    </dgm:pt>
    <dgm:pt modelId="{696D84C7-8955-41A6-BA7B-A905EDCED4BD}" type="pres">
      <dgm:prSet presAssocID="{53A4CA92-7C6D-42C0-870C-FBD0869EBABF}" presName="sibTrans" presStyleCnt="0"/>
      <dgm:spPr/>
    </dgm:pt>
    <dgm:pt modelId="{1B2288B2-8FAC-49AF-B3C1-82EBB166999F}" type="pres">
      <dgm:prSet presAssocID="{0DB27004-4AC5-46E6-A8D7-F69681D110B6}" presName="composite" presStyleCnt="0"/>
      <dgm:spPr/>
    </dgm:pt>
    <dgm:pt modelId="{2B4C4952-8EAF-427A-AAEB-CA444246765E}" type="pres">
      <dgm:prSet presAssocID="{0DB27004-4AC5-46E6-A8D7-F69681D110B6}" presName="rect1" presStyleLbl="tr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84464E-EDE4-4632-A2C9-2A8362143DAC}" type="pres">
      <dgm:prSet presAssocID="{0DB27004-4AC5-46E6-A8D7-F69681D110B6}" presName="rect2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zh-TW" altLang="en-US"/>
        </a:p>
      </dgm:t>
    </dgm:pt>
    <dgm:pt modelId="{49B80389-2190-47DA-BDDF-10FFC125636E}" type="pres">
      <dgm:prSet presAssocID="{BEB5624C-B708-4024-B339-76571308EA96}" presName="sibTrans" presStyleCnt="0"/>
      <dgm:spPr/>
    </dgm:pt>
    <dgm:pt modelId="{092A5707-1012-49AF-AE33-CEB0090D3416}" type="pres">
      <dgm:prSet presAssocID="{4E5ABF3A-ECC6-4BD4-B6A9-026A51374BF3}" presName="composite" presStyleCnt="0"/>
      <dgm:spPr/>
    </dgm:pt>
    <dgm:pt modelId="{3C74942D-9C10-4CD1-ACD9-F6451E47AC82}" type="pres">
      <dgm:prSet presAssocID="{4E5ABF3A-ECC6-4BD4-B6A9-026A51374BF3}" presName="rect1" presStyleLbl="tr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64B86C-A013-4EF8-8CE8-C189BF88AB24}" type="pres">
      <dgm:prSet presAssocID="{4E5ABF3A-ECC6-4BD4-B6A9-026A51374BF3}" presName="rect2" presStyleLbl="fgImgPlace1" presStyleIdx="3" presStyleCnt="8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0A7845B1-81E0-4E9B-9044-252A5E232B1A}" type="pres">
      <dgm:prSet presAssocID="{3E5A6AC9-4C6D-4BEF-B008-822152D7570F}" presName="sibTrans" presStyleCnt="0"/>
      <dgm:spPr/>
    </dgm:pt>
    <dgm:pt modelId="{429DB4BD-4FFA-4B05-AAC1-EE9EE75B3374}" type="pres">
      <dgm:prSet presAssocID="{25734E9A-7A70-4B23-8B8C-CE5D042D5AB9}" presName="composite" presStyleCnt="0"/>
      <dgm:spPr/>
    </dgm:pt>
    <dgm:pt modelId="{C66D43D9-A510-4915-8D4D-6BCBBB482782}" type="pres">
      <dgm:prSet presAssocID="{25734E9A-7A70-4B23-8B8C-CE5D042D5AB9}" presName="rect1" presStyleLbl="tr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293ED92-F8B2-4F63-B1B3-425D6D0BD934}" type="pres">
      <dgm:prSet presAssocID="{25734E9A-7A70-4B23-8B8C-CE5D042D5AB9}" presName="rect2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1B5D91D8-0763-4E2C-986F-8197F4D20D96}" type="pres">
      <dgm:prSet presAssocID="{0E48209A-002C-4EF9-9211-742D9CFE240F}" presName="sibTrans" presStyleCnt="0"/>
      <dgm:spPr/>
    </dgm:pt>
    <dgm:pt modelId="{A23A48B3-FF2D-4AB0-8F26-AEAC8E807CCE}" type="pres">
      <dgm:prSet presAssocID="{075408EB-82FC-41DD-BA2F-B1208C6AE561}" presName="composite" presStyleCnt="0"/>
      <dgm:spPr/>
    </dgm:pt>
    <dgm:pt modelId="{85EF286A-9F5A-4DE1-AF25-80A4B8B42805}" type="pres">
      <dgm:prSet presAssocID="{075408EB-82FC-41DD-BA2F-B1208C6AE561}" presName="rect1" presStyleLbl="tr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8345B5-AF81-49E1-BE0D-C673AB15787C}" type="pres">
      <dgm:prSet presAssocID="{075408EB-82FC-41DD-BA2F-B1208C6AE561}" presName="rect2" presStyleLbl="fgImgPlace1" presStyleIdx="5" presStyleCnt="8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C00000"/>
          </a:solidFill>
        </a:ln>
      </dgm:spPr>
    </dgm:pt>
    <dgm:pt modelId="{C8DCEFFE-D40D-44D4-9ADC-5952B8A68615}" type="pres">
      <dgm:prSet presAssocID="{3CB74DF3-7A3C-4087-8EA2-CA0262502B00}" presName="sibTrans" presStyleCnt="0"/>
      <dgm:spPr/>
    </dgm:pt>
    <dgm:pt modelId="{F840DBF1-AB1E-4C79-94D3-B1BEBCA5A65F}" type="pres">
      <dgm:prSet presAssocID="{FAB8A09E-F731-4F8C-AD53-8B04D1ABEB80}" presName="composite" presStyleCnt="0"/>
      <dgm:spPr/>
    </dgm:pt>
    <dgm:pt modelId="{7C8F12FB-FD1A-4AA6-A5A2-DE6D413404A6}" type="pres">
      <dgm:prSet presAssocID="{FAB8A09E-F731-4F8C-AD53-8B04D1ABEB80}" presName="rect1" presStyleLbl="tr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A7E104-F094-48D3-9761-7D4FC145ECC1}" type="pres">
      <dgm:prSet presAssocID="{FAB8A09E-F731-4F8C-AD53-8B04D1ABEB80}" presName="rect2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solidFill>
            <a:srgbClr val="C00000"/>
          </a:solidFill>
        </a:ln>
      </dgm:spPr>
    </dgm:pt>
    <dgm:pt modelId="{508269CE-37A7-4C15-856F-C1ED219FF3C8}" type="pres">
      <dgm:prSet presAssocID="{0090D426-2975-4943-AE59-D7BFB5088F36}" presName="sibTrans" presStyleCnt="0"/>
      <dgm:spPr/>
    </dgm:pt>
    <dgm:pt modelId="{469A04B5-EB69-4F48-9D06-608D8BA2909C}" type="pres">
      <dgm:prSet presAssocID="{A5AF7B2B-3728-4F51-AEBA-0A4562131589}" presName="composite" presStyleCnt="0"/>
      <dgm:spPr/>
    </dgm:pt>
    <dgm:pt modelId="{3FDD378A-60D8-4C4B-A3A9-1A241FFDC0AC}" type="pres">
      <dgm:prSet presAssocID="{A5AF7B2B-3728-4F51-AEBA-0A4562131589}" presName="rect1" presStyleLbl="tr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8931C9-5EC4-4FBE-99FD-077C2AC48571}" type="pres">
      <dgm:prSet presAssocID="{A5AF7B2B-3728-4F51-AEBA-0A4562131589}" presName="rect2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rgbClr val="C00000"/>
          </a:solidFill>
        </a:ln>
      </dgm:spPr>
    </dgm:pt>
  </dgm:ptLst>
  <dgm:cxnLst>
    <dgm:cxn modelId="{7C3BAFE7-67F0-49EA-8D6A-142B82BD11B1}" type="presOf" srcId="{545A3E5A-9C0B-4510-A7AA-2434F5C8B158}" destId="{2316DBCD-D787-41FA-B92D-9A31EA998086}" srcOrd="0" destOrd="0" presId="urn:microsoft.com/office/officeart/2008/layout/PictureStrips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B53285C9-B576-4DE6-9861-AEC40671D429}" type="presOf" srcId="{075408EB-82FC-41DD-BA2F-B1208C6AE561}" destId="{85EF286A-9F5A-4DE1-AF25-80A4B8B42805}" srcOrd="0" destOrd="0" presId="urn:microsoft.com/office/officeart/2008/layout/PictureStrips"/>
    <dgm:cxn modelId="{B2E84637-1778-4606-8408-50E527424628}" type="presOf" srcId="{25734E9A-7A70-4B23-8B8C-CE5D042D5AB9}" destId="{C66D43D9-A510-4915-8D4D-6BCBBB482782}" srcOrd="0" destOrd="0" presId="urn:microsoft.com/office/officeart/2008/layout/PictureStrips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03673644-1BF7-48AC-B373-0630C96748B5}" type="presOf" srcId="{0DB27004-4AC5-46E6-A8D7-F69681D110B6}" destId="{2B4C4952-8EAF-427A-AAEB-CA444246765E}" srcOrd="0" destOrd="0" presId="urn:microsoft.com/office/officeart/2008/layout/PictureStrips"/>
    <dgm:cxn modelId="{07DF2CC3-84B5-470C-A8D1-E291EF4C8B85}" type="presOf" srcId="{4E5ABF3A-ECC6-4BD4-B6A9-026A51374BF3}" destId="{3C74942D-9C10-4CD1-ACD9-F6451E47AC82}" srcOrd="0" destOrd="0" presId="urn:microsoft.com/office/officeart/2008/layout/PictureStrips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70907789-EB11-45EA-A491-992A16DC4199}" type="presOf" srcId="{8565D983-44A7-47CA-BDCD-192BC14E8F72}" destId="{613085E9-E912-4A1C-B064-E6A7644A1B27}" srcOrd="0" destOrd="0" presId="urn:microsoft.com/office/officeart/2008/layout/PictureStrips"/>
    <dgm:cxn modelId="{4303520A-3532-4402-AA5A-70B19CABE85B}" type="presOf" srcId="{10508F31-0425-43BF-A5EF-A271BAF244DA}" destId="{AF7F3414-D5D3-45EC-9823-A2BBA51F25E2}" srcOrd="0" destOrd="0" presId="urn:microsoft.com/office/officeart/2008/layout/PictureStrips"/>
    <dgm:cxn modelId="{95442E10-D98C-4CB6-9D84-37D0348083DA}" type="presOf" srcId="{A5AF7B2B-3728-4F51-AEBA-0A4562131589}" destId="{3FDD378A-60D8-4C4B-A3A9-1A241FFDC0AC}" srcOrd="0" destOrd="0" presId="urn:microsoft.com/office/officeart/2008/layout/PictureStrips"/>
    <dgm:cxn modelId="{AD337F17-33C6-4E0F-BFEE-1E0C4849C542}" type="presOf" srcId="{FAB8A09E-F731-4F8C-AD53-8B04D1ABEB80}" destId="{7C8F12FB-FD1A-4AA6-A5A2-DE6D413404A6}" srcOrd="0" destOrd="0" presId="urn:microsoft.com/office/officeart/2008/layout/PictureStrips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2AB5D6F4-CB0C-4BAA-8EA7-87B2BE0881CA}" type="presParOf" srcId="{613085E9-E912-4A1C-B064-E6A7644A1B27}" destId="{EB65F12B-5234-4E09-8E9F-448446F9DFAE}" srcOrd="0" destOrd="0" presId="urn:microsoft.com/office/officeart/2008/layout/PictureStrips"/>
    <dgm:cxn modelId="{54D45581-F6F0-40E6-ACB4-12CF66F6B837}" type="presParOf" srcId="{EB65F12B-5234-4E09-8E9F-448446F9DFAE}" destId="{2316DBCD-D787-41FA-B92D-9A31EA998086}" srcOrd="0" destOrd="0" presId="urn:microsoft.com/office/officeart/2008/layout/PictureStrips"/>
    <dgm:cxn modelId="{E7652D24-A13D-4459-948E-0FC04CDC53FD}" type="presParOf" srcId="{EB65F12B-5234-4E09-8E9F-448446F9DFAE}" destId="{FA88D43F-9006-441E-BD6B-69E6F345FAA4}" srcOrd="1" destOrd="0" presId="urn:microsoft.com/office/officeart/2008/layout/PictureStrips"/>
    <dgm:cxn modelId="{1D65B4C1-4B58-4FF7-AED7-194E23A6C0FA}" type="presParOf" srcId="{613085E9-E912-4A1C-B064-E6A7644A1B27}" destId="{DFCBBD72-F0E8-437D-8661-B6594F64FDD1}" srcOrd="1" destOrd="0" presId="urn:microsoft.com/office/officeart/2008/layout/PictureStrips"/>
    <dgm:cxn modelId="{850BA6AB-5218-4622-8879-B04DDDEBD8EC}" type="presParOf" srcId="{613085E9-E912-4A1C-B064-E6A7644A1B27}" destId="{B9E30E2C-2896-4672-A1C4-8C4720D8565F}" srcOrd="2" destOrd="0" presId="urn:microsoft.com/office/officeart/2008/layout/PictureStrips"/>
    <dgm:cxn modelId="{9BAFEC0C-8BB2-4D22-A52B-7466C932E519}" type="presParOf" srcId="{B9E30E2C-2896-4672-A1C4-8C4720D8565F}" destId="{AF7F3414-D5D3-45EC-9823-A2BBA51F25E2}" srcOrd="0" destOrd="0" presId="urn:microsoft.com/office/officeart/2008/layout/PictureStrips"/>
    <dgm:cxn modelId="{E3F59BB5-6075-49DE-AD66-C04C1640686D}" type="presParOf" srcId="{B9E30E2C-2896-4672-A1C4-8C4720D8565F}" destId="{197ED34D-50E5-4FFF-A2DC-673D3E796E80}" srcOrd="1" destOrd="0" presId="urn:microsoft.com/office/officeart/2008/layout/PictureStrips"/>
    <dgm:cxn modelId="{459532D3-5555-4D81-8F9E-926C5EB877FA}" type="presParOf" srcId="{613085E9-E912-4A1C-B064-E6A7644A1B27}" destId="{696D84C7-8955-41A6-BA7B-A905EDCED4BD}" srcOrd="3" destOrd="0" presId="urn:microsoft.com/office/officeart/2008/layout/PictureStrips"/>
    <dgm:cxn modelId="{3EE271B9-4A89-463F-92D5-D318A012BD51}" type="presParOf" srcId="{613085E9-E912-4A1C-B064-E6A7644A1B27}" destId="{1B2288B2-8FAC-49AF-B3C1-82EBB166999F}" srcOrd="4" destOrd="0" presId="urn:microsoft.com/office/officeart/2008/layout/PictureStrips"/>
    <dgm:cxn modelId="{8B9DD611-5431-40ED-AE98-E817A2834ED6}" type="presParOf" srcId="{1B2288B2-8FAC-49AF-B3C1-82EBB166999F}" destId="{2B4C4952-8EAF-427A-AAEB-CA444246765E}" srcOrd="0" destOrd="0" presId="urn:microsoft.com/office/officeart/2008/layout/PictureStrips"/>
    <dgm:cxn modelId="{1D8F4FF8-AF59-4E4E-A9AB-6DF440054216}" type="presParOf" srcId="{1B2288B2-8FAC-49AF-B3C1-82EBB166999F}" destId="{8784464E-EDE4-4632-A2C9-2A8362143DAC}" srcOrd="1" destOrd="0" presId="urn:microsoft.com/office/officeart/2008/layout/PictureStrips"/>
    <dgm:cxn modelId="{3D75C079-CC87-4A7B-91D0-36143B5EC22A}" type="presParOf" srcId="{613085E9-E912-4A1C-B064-E6A7644A1B27}" destId="{49B80389-2190-47DA-BDDF-10FFC125636E}" srcOrd="5" destOrd="0" presId="urn:microsoft.com/office/officeart/2008/layout/PictureStrips"/>
    <dgm:cxn modelId="{D4EC2908-B2EE-458B-872C-A54791FA4B9F}" type="presParOf" srcId="{613085E9-E912-4A1C-B064-E6A7644A1B27}" destId="{092A5707-1012-49AF-AE33-CEB0090D3416}" srcOrd="6" destOrd="0" presId="urn:microsoft.com/office/officeart/2008/layout/PictureStrips"/>
    <dgm:cxn modelId="{FEA31FBF-F76A-4825-90EA-096E94E07E22}" type="presParOf" srcId="{092A5707-1012-49AF-AE33-CEB0090D3416}" destId="{3C74942D-9C10-4CD1-ACD9-F6451E47AC82}" srcOrd="0" destOrd="0" presId="urn:microsoft.com/office/officeart/2008/layout/PictureStrips"/>
    <dgm:cxn modelId="{0B6B18EB-2517-4B92-ACF8-1F4CDE6AF5C7}" type="presParOf" srcId="{092A5707-1012-49AF-AE33-CEB0090D3416}" destId="{0264B86C-A013-4EF8-8CE8-C189BF88AB24}" srcOrd="1" destOrd="0" presId="urn:microsoft.com/office/officeart/2008/layout/PictureStrips"/>
    <dgm:cxn modelId="{165BE6DF-0E61-4260-9FAC-72CC9579624D}" type="presParOf" srcId="{613085E9-E912-4A1C-B064-E6A7644A1B27}" destId="{0A7845B1-81E0-4E9B-9044-252A5E232B1A}" srcOrd="7" destOrd="0" presId="urn:microsoft.com/office/officeart/2008/layout/PictureStrips"/>
    <dgm:cxn modelId="{61F9540C-64E3-443F-B1BF-C8F0C1DACE8B}" type="presParOf" srcId="{613085E9-E912-4A1C-B064-E6A7644A1B27}" destId="{429DB4BD-4FFA-4B05-AAC1-EE9EE75B3374}" srcOrd="8" destOrd="0" presId="urn:microsoft.com/office/officeart/2008/layout/PictureStrips"/>
    <dgm:cxn modelId="{A57EDBDE-D665-4DA4-8F39-8D16623E7907}" type="presParOf" srcId="{429DB4BD-4FFA-4B05-AAC1-EE9EE75B3374}" destId="{C66D43D9-A510-4915-8D4D-6BCBBB482782}" srcOrd="0" destOrd="0" presId="urn:microsoft.com/office/officeart/2008/layout/PictureStrips"/>
    <dgm:cxn modelId="{EE344002-B860-4EA7-A6AD-A5B3A2C0B6A6}" type="presParOf" srcId="{429DB4BD-4FFA-4B05-AAC1-EE9EE75B3374}" destId="{D293ED92-F8B2-4F63-B1B3-425D6D0BD934}" srcOrd="1" destOrd="0" presId="urn:microsoft.com/office/officeart/2008/layout/PictureStrips"/>
    <dgm:cxn modelId="{33AD5684-8AC0-47A0-BBEE-7DABA3DB8138}" type="presParOf" srcId="{613085E9-E912-4A1C-B064-E6A7644A1B27}" destId="{1B5D91D8-0763-4E2C-986F-8197F4D20D96}" srcOrd="9" destOrd="0" presId="urn:microsoft.com/office/officeart/2008/layout/PictureStrips"/>
    <dgm:cxn modelId="{6336EBAA-ADFC-4799-AF6D-9F23B2394C21}" type="presParOf" srcId="{613085E9-E912-4A1C-B064-E6A7644A1B27}" destId="{A23A48B3-FF2D-4AB0-8F26-AEAC8E807CCE}" srcOrd="10" destOrd="0" presId="urn:microsoft.com/office/officeart/2008/layout/PictureStrips"/>
    <dgm:cxn modelId="{DEAAF515-C032-400E-940C-2AD33EA91B76}" type="presParOf" srcId="{A23A48B3-FF2D-4AB0-8F26-AEAC8E807CCE}" destId="{85EF286A-9F5A-4DE1-AF25-80A4B8B42805}" srcOrd="0" destOrd="0" presId="urn:microsoft.com/office/officeart/2008/layout/PictureStrips"/>
    <dgm:cxn modelId="{BE107250-27F5-4D40-BDB9-C1EC3C1A2F02}" type="presParOf" srcId="{A23A48B3-FF2D-4AB0-8F26-AEAC8E807CCE}" destId="{688345B5-AF81-49E1-BE0D-C673AB15787C}" srcOrd="1" destOrd="0" presId="urn:microsoft.com/office/officeart/2008/layout/PictureStrips"/>
    <dgm:cxn modelId="{57100A8C-27D2-465E-8ED4-CB0295415771}" type="presParOf" srcId="{613085E9-E912-4A1C-B064-E6A7644A1B27}" destId="{C8DCEFFE-D40D-44D4-9ADC-5952B8A68615}" srcOrd="11" destOrd="0" presId="urn:microsoft.com/office/officeart/2008/layout/PictureStrips"/>
    <dgm:cxn modelId="{26E314A9-D86D-4EE2-8216-ECC01F3C3254}" type="presParOf" srcId="{613085E9-E912-4A1C-B064-E6A7644A1B27}" destId="{F840DBF1-AB1E-4C79-94D3-B1BEBCA5A65F}" srcOrd="12" destOrd="0" presId="urn:microsoft.com/office/officeart/2008/layout/PictureStrips"/>
    <dgm:cxn modelId="{27FF0F81-A10E-463E-8258-E7B9A5EBFEF6}" type="presParOf" srcId="{F840DBF1-AB1E-4C79-94D3-B1BEBCA5A65F}" destId="{7C8F12FB-FD1A-4AA6-A5A2-DE6D413404A6}" srcOrd="0" destOrd="0" presId="urn:microsoft.com/office/officeart/2008/layout/PictureStrips"/>
    <dgm:cxn modelId="{64AC2762-9650-4856-B9D8-A0B65C241FE2}" type="presParOf" srcId="{F840DBF1-AB1E-4C79-94D3-B1BEBCA5A65F}" destId="{52A7E104-F094-48D3-9761-7D4FC145ECC1}" srcOrd="1" destOrd="0" presId="urn:microsoft.com/office/officeart/2008/layout/PictureStrips"/>
    <dgm:cxn modelId="{80761F82-EE86-4C27-B4B0-30920688B2B5}" type="presParOf" srcId="{613085E9-E912-4A1C-B064-E6A7644A1B27}" destId="{508269CE-37A7-4C15-856F-C1ED219FF3C8}" srcOrd="13" destOrd="0" presId="urn:microsoft.com/office/officeart/2008/layout/PictureStrips"/>
    <dgm:cxn modelId="{ACEE5BC4-FE31-4D02-8151-6DA494BE611B}" type="presParOf" srcId="{613085E9-E912-4A1C-B064-E6A7644A1B27}" destId="{469A04B5-EB69-4F48-9D06-608D8BA2909C}" srcOrd="14" destOrd="0" presId="urn:microsoft.com/office/officeart/2008/layout/PictureStrips"/>
    <dgm:cxn modelId="{399D033B-B406-4B7C-AC9D-0E76038400E5}" type="presParOf" srcId="{469A04B5-EB69-4F48-9D06-608D8BA2909C}" destId="{3FDD378A-60D8-4C4B-A3A9-1A241FFDC0AC}" srcOrd="0" destOrd="0" presId="urn:microsoft.com/office/officeart/2008/layout/PictureStrips"/>
    <dgm:cxn modelId="{231E4E58-5B22-419E-9650-71666D70C9D7}" type="presParOf" srcId="{469A04B5-EB69-4F48-9D06-608D8BA2909C}" destId="{BF8931C9-5EC4-4FBE-99FD-077C2AC485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EC89D1-E5F8-4AEB-ADD7-83D1A16708D5}">
      <dgm:prSet phldrT="[文字]"/>
      <dgm:spPr/>
      <dgm:t>
        <a:bodyPr/>
        <a:lstStyle/>
        <a:p>
          <a:r>
            <a:rPr lang="zh-TW" altLang="en-US" dirty="0" smtClean="0"/>
            <a:t>事件</a:t>
          </a:r>
          <a:endParaRPr lang="zh-TW" altLang="en-US" dirty="0"/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/>
      <dgm:t>
        <a:bodyPr/>
        <a:lstStyle/>
        <a:p>
          <a:r>
            <a:rPr lang="zh-TW" altLang="en-US" dirty="0" smtClean="0"/>
            <a:t>資料</a:t>
          </a:r>
          <a:endParaRPr lang="zh-TW" altLang="en-US" dirty="0"/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/>
      <dgm:t>
        <a:bodyPr/>
        <a:lstStyle/>
        <a:p>
          <a:r>
            <a:rPr lang="zh-TW" altLang="en-US" dirty="0" smtClean="0"/>
            <a:t>知識</a:t>
          </a:r>
          <a:endParaRPr lang="zh-TW" altLang="en-US" dirty="0"/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/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 smtClean="0"/>
            <a:t>邏輯表示法</a:t>
          </a:r>
          <a:r>
            <a:rPr lang="en-US" sz="2400" dirty="0" smtClean="0"/>
            <a:t>(Logical Representation)</a:t>
          </a:r>
          <a:endParaRPr lang="zh-TW" sz="2400" dirty="0"/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 smtClean="0"/>
            <a:t>語意網</a:t>
          </a:r>
          <a:r>
            <a:rPr lang="en-US" sz="2400" dirty="0" smtClean="0"/>
            <a:t>(Semantic Web)</a:t>
          </a:r>
          <a:endParaRPr lang="zh-TW" sz="2400" dirty="0"/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 smtClean="0"/>
            <a:t>生成規則</a:t>
          </a:r>
          <a:r>
            <a:rPr lang="en-US" sz="2400" dirty="0" smtClean="0"/>
            <a:t>(Production Rules)</a:t>
          </a:r>
          <a:endParaRPr lang="zh-TW" sz="2400" dirty="0"/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 smtClean="0"/>
            <a:t>框架表示</a:t>
          </a:r>
          <a:r>
            <a:rPr lang="en-US" sz="2400" dirty="0" smtClean="0"/>
            <a:t>(Frame Representation)</a:t>
          </a:r>
          <a:endParaRPr lang="zh-TW" sz="2400" dirty="0"/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 smtClean="0"/>
            <a:t>機器學習</a:t>
          </a:r>
          <a:r>
            <a:rPr lang="en-US" altLang="zh-TW" sz="2400" dirty="0" smtClean="0"/>
            <a:t>(Machine Learning)</a:t>
          </a:r>
          <a:endParaRPr lang="zh-TW" sz="2400" dirty="0"/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  <dgm:t>
        <a:bodyPr/>
        <a:lstStyle/>
        <a:p>
          <a:endParaRPr lang="zh-TW" altLang="en-US"/>
        </a:p>
      </dgm:t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/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/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/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/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/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  <dgm:t>
        <a:bodyPr/>
        <a:lstStyle/>
        <a:p>
          <a:endParaRPr lang="zh-TW" altLang="en-US"/>
        </a:p>
      </dgm:t>
    </dgm:pt>
    <dgm:pt modelId="{D1FF4764-670F-417F-AA95-809121545773}" type="pres">
      <dgm:prSet presAssocID="{0D3EB1EC-928A-4C10-86E8-A7EFE4E6B2B0}" presName="centerShape" presStyleLbl="vennNode1" presStyleIdx="0" presStyleCnt="6"/>
      <dgm:spPr/>
      <dgm:t>
        <a:bodyPr/>
        <a:lstStyle/>
        <a:p>
          <a:endParaRPr lang="zh-TW" altLang="en-US"/>
        </a:p>
      </dgm:t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獲取</a:t>
          </a:r>
          <a:endParaRPr lang="zh-TW" altLang="en-US" dirty="0"/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/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60BD23EE-0FD8-40C2-B378-E853BC596FDF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 smtClean="0"/>
            <a:t>儲存</a:t>
          </a:r>
          <a:endParaRPr lang="zh-TW" altLang="en-US" dirty="0"/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/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CD237F7C-79E7-432C-889D-A140D9109771}">
      <dgm:prSet phldrT="[文字]"/>
      <dgm:spPr>
        <a:solidFill>
          <a:srgbClr val="FF66CC"/>
        </a:solidFill>
      </dgm:spPr>
      <dgm:t>
        <a:bodyPr/>
        <a:lstStyle/>
        <a:p>
          <a:r>
            <a:rPr lang="zh-TW" altLang="en-US" dirty="0" smtClean="0"/>
            <a:t>傳播</a:t>
          </a:r>
          <a:endParaRPr lang="zh-TW" altLang="en-US" dirty="0"/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/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4A252B88-1932-4020-B714-BDECDF9C95CD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 dirty="0" smtClean="0"/>
            <a:t>應用</a:t>
          </a:r>
          <a:endParaRPr lang="zh-TW" altLang="en-US" dirty="0"/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6ED77A-1E78-456F-9BE2-C4ED9E358C79}" type="pres">
      <dgm:prSet presAssocID="{FAB730AE-22AB-415E-BC4D-7A81FFAAE5EC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FFCB1BD3-976B-43DE-8B5A-07A61C4A47F4}" type="pres">
      <dgm:prSet presAssocID="{FAB730AE-22AB-415E-BC4D-7A81FFAAE5EC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FF67AA-70CF-4E6E-829F-7AD7EFC149B2}" type="pres">
      <dgm:prSet presAssocID="{B690972A-CBE3-4A50-8EE3-E03907329949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C5D20B64-1BE6-411C-BA74-DD180EE3814D}" type="pres">
      <dgm:prSet presAssocID="{B690972A-CBE3-4A50-8EE3-E03907329949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4AF231-3C9A-4257-9551-26CA37DB2E5B}" type="pres">
      <dgm:prSet presAssocID="{B2008026-0B96-461C-A0E1-C061556B11E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181FD9A8-E524-496F-8D29-2FE737D4A086}" type="pres">
      <dgm:prSet presAssocID="{B2008026-0B96-461C-A0E1-C061556B11E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dirty="0" smtClean="0"/>
            <a:t>知識</a:t>
          </a:r>
          <a:endParaRPr lang="zh-TW" altLang="en-US" sz="4400" dirty="0"/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dirty="0" smtClean="0"/>
            <a:t>資訊</a:t>
          </a:r>
          <a:endParaRPr lang="zh-TW" altLang="en-US" sz="4400" dirty="0"/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dirty="0" smtClean="0"/>
            <a:t>資料</a:t>
          </a:r>
          <a:endParaRPr lang="zh-TW" altLang="en-US" sz="4400" dirty="0"/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dirty="0" smtClean="0"/>
            <a:t>智慧</a:t>
          </a:r>
          <a:endParaRPr lang="zh-TW" altLang="en-US" sz="4400" dirty="0"/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smtClean="0"/>
            <a:t>前置作業</a:t>
          </a:r>
          <a:endParaRPr lang="zh-TW" altLang="en-US" sz="2400"/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建立材料收件箱（</a:t>
          </a:r>
          <a:r>
            <a:rPr lang="en-US" altLang="zh-TW" sz="1800" dirty="0" smtClean="0"/>
            <a:t>_inbox</a:t>
          </a:r>
          <a:r>
            <a:rPr lang="zh-TW" altLang="en-US" sz="1800" dirty="0" smtClean="0"/>
            <a:t>）</a:t>
          </a:r>
          <a:endParaRPr lang="zh-TW" altLang="en-US" sz="1800" dirty="0"/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收集需要學習資料（文章，書籍，視頻，播客）</a:t>
          </a:r>
          <a:endParaRPr lang="zh-TW" altLang="en-US" sz="1800"/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進行材料篩選，確定值得學習的材料，擬定學習優先順序</a:t>
          </a:r>
          <a:endParaRPr lang="zh-TW" altLang="en-US" sz="1800"/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自下而上製定你的課題、問題和研究項目</a:t>
          </a:r>
          <a:endParaRPr lang="zh-TW" altLang="en-US" sz="1800"/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 smtClean="0"/>
            <a:t>學習，閱讀，筆記，寫作</a:t>
          </a:r>
          <a:endParaRPr lang="zh-TW" altLang="en-US" sz="2400" dirty="0"/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撰寫筆記對所研究項目進行學習，閱讀，完成對材料的理解</a:t>
          </a:r>
          <a:endParaRPr lang="zh-TW" altLang="en-US" sz="1800" dirty="0"/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針對課題，把筆記變成能夠合併輸出草稿。</a:t>
          </a:r>
          <a:endParaRPr lang="zh-TW" altLang="en-US" sz="1800"/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整合筆記，充分利用腦力解決問題</a:t>
          </a:r>
          <a:endParaRPr lang="zh-TW" altLang="en-US" sz="1800"/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 smtClean="0"/>
            <a:t>後續追蹤</a:t>
          </a:r>
          <a:endParaRPr lang="zh-TW" altLang="en-US" sz="2400" dirty="0"/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定期檢視資料找到適合繼續發展的想法</a:t>
          </a:r>
          <a:endParaRPr lang="zh-TW" altLang="en-US" sz="1800" dirty="0"/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清理無用的臨時筆記</a:t>
          </a:r>
          <a:endParaRPr lang="zh-TW" altLang="en-US" sz="1800"/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2972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知識管理</a:t>
          </a:r>
          <a:r>
            <a:rPr lang="en-US" sz="2100" kern="1200" smtClean="0"/>
            <a:t>(Knowledge Management, KM)</a:t>
          </a:r>
          <a:r>
            <a:rPr lang="zh-TW" sz="2100" kern="1200" smtClean="0"/>
            <a:t>組織重要建設，是人力資源管理核心</a:t>
          </a:r>
          <a:endParaRPr lang="zh-TW" sz="2100" kern="1200"/>
        </a:p>
      </dsp:txBody>
      <dsp:txXfrm>
        <a:off x="43214" y="72941"/>
        <a:ext cx="10429172" cy="798811"/>
      </dsp:txXfrm>
    </dsp:sp>
    <dsp:sp modelId="{CCD27505-A7CF-449D-A1D4-974ED294B30F}">
      <dsp:nvSpPr>
        <dsp:cNvPr id="0" name=""/>
        <dsp:cNvSpPr/>
      </dsp:nvSpPr>
      <dsp:spPr>
        <a:xfrm>
          <a:off x="0" y="97544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彼得杜拉克「知識取代土地、勞動、資本與機器設備，成為最重要的生產因素。」</a:t>
          </a:r>
          <a:endParaRPr lang="zh-TW" sz="2100" kern="1200"/>
        </a:p>
      </dsp:txBody>
      <dsp:txXfrm>
        <a:off x="43214" y="1018661"/>
        <a:ext cx="10429172" cy="798811"/>
      </dsp:txXfrm>
    </dsp:sp>
    <dsp:sp modelId="{24A22263-859E-40C9-B74F-BEF9B242D591}">
      <dsp:nvSpPr>
        <dsp:cNvPr id="0" name=""/>
        <dsp:cNvSpPr/>
      </dsp:nvSpPr>
      <dsp:spPr>
        <a:xfrm>
          <a:off x="0" y="192116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資訊化</a:t>
          </a:r>
          <a:r>
            <a:rPr lang="en-US" sz="2100" kern="1200" smtClean="0"/>
            <a:t>(Informatization)</a:t>
          </a:r>
          <a:r>
            <a:rPr lang="zh-TW" sz="2100" kern="1200" smtClean="0"/>
            <a:t>帶動知識管理，協助企業或組織累積知識財富、創造更多競爭力的人文與技術。</a:t>
          </a:r>
          <a:endParaRPr lang="zh-TW" sz="2100" kern="1200"/>
        </a:p>
      </dsp:txBody>
      <dsp:txXfrm>
        <a:off x="43214" y="1964381"/>
        <a:ext cx="10429172" cy="798811"/>
      </dsp:txXfrm>
    </dsp:sp>
    <dsp:sp modelId="{40170DC2-236F-4949-8954-9821A7D63010}">
      <dsp:nvSpPr>
        <dsp:cNvPr id="0" name=""/>
        <dsp:cNvSpPr/>
      </dsp:nvSpPr>
      <dsp:spPr>
        <a:xfrm>
          <a:off x="0" y="286688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知識透過「</a:t>
          </a:r>
          <a:r>
            <a:rPr lang="zh-TW" sz="2100" b="1" kern="1200" smtClean="0"/>
            <a:t>獲得</a:t>
          </a:r>
          <a:r>
            <a:rPr lang="zh-TW" sz="2100" kern="1200" smtClean="0"/>
            <a:t>、</a:t>
          </a:r>
          <a:r>
            <a:rPr lang="zh-TW" sz="2100" b="1" kern="1200" smtClean="0"/>
            <a:t>記錄</a:t>
          </a:r>
          <a:r>
            <a:rPr lang="zh-TW" sz="2100" kern="1200" smtClean="0"/>
            <a:t>、</a:t>
          </a:r>
          <a:r>
            <a:rPr lang="zh-TW" sz="2100" b="1" kern="1200" smtClean="0"/>
            <a:t>組織</a:t>
          </a:r>
          <a:r>
            <a:rPr lang="zh-TW" sz="2100" kern="1200" smtClean="0"/>
            <a:t>、</a:t>
          </a:r>
          <a:r>
            <a:rPr lang="zh-TW" sz="2100" b="1" kern="1200" smtClean="0"/>
            <a:t>存取</a:t>
          </a:r>
          <a:r>
            <a:rPr lang="zh-TW" sz="2100" kern="1200" smtClean="0"/>
            <a:t>、</a:t>
          </a:r>
          <a:r>
            <a:rPr lang="zh-TW" sz="2100" b="1" kern="1200" smtClean="0"/>
            <a:t>更新</a:t>
          </a:r>
          <a:r>
            <a:rPr lang="zh-TW" sz="2100" kern="1200" smtClean="0"/>
            <a:t>」，不斷「由外而內的累積」以及「由內而外的優化」</a:t>
          </a:r>
          <a:endParaRPr lang="zh-TW" sz="2100" kern="1200"/>
        </a:p>
      </dsp:txBody>
      <dsp:txXfrm>
        <a:off x="43214" y="2910101"/>
        <a:ext cx="10429172" cy="798811"/>
      </dsp:txXfrm>
    </dsp:sp>
    <dsp:sp modelId="{93C7238D-0C3D-4946-9A5A-BD15F4CEA0B5}">
      <dsp:nvSpPr>
        <dsp:cNvPr id="0" name=""/>
        <dsp:cNvSpPr/>
      </dsp:nvSpPr>
      <dsp:spPr>
        <a:xfrm>
          <a:off x="0" y="381260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知識協助企業及個人因應環境的變遷做出決策</a:t>
          </a:r>
          <a:endParaRPr lang="zh-TW" sz="2100" kern="1200"/>
        </a:p>
      </dsp:txBody>
      <dsp:txXfrm>
        <a:off x="43214" y="3855821"/>
        <a:ext cx="10429172" cy="7988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b="1" kern="1200" smtClean="0"/>
            <a:t>靈感筆記</a:t>
          </a:r>
          <a:endParaRPr lang="zh-TW" sz="2100" kern="1200"/>
        </a:p>
      </dsp:txBody>
      <dsp:txXfrm>
        <a:off x="3286" y="86274"/>
        <a:ext cx="3203971" cy="604800"/>
      </dsp:txXfrm>
    </dsp:sp>
    <dsp:sp modelId="{48DD8C45-7DCA-4635-B65A-E54393C7A401}">
      <dsp:nvSpPr>
        <dsp:cNvPr id="0" name=""/>
        <dsp:cNvSpPr/>
      </dsp:nvSpPr>
      <dsp:spPr>
        <a:xfrm>
          <a:off x="3286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讀到、聽到、想到的任何資訊、產生的想法</a:t>
          </a:r>
          <a:endParaRPr lang="zh-TW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手寫在卡片或筆記本，用錄音或錄影方式記錄在手機裡</a:t>
          </a:r>
          <a:endParaRPr lang="zh-TW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零碎片段重點、值得記錄的事情、倏忽即逝靈感、尚未成熟的想法。</a:t>
          </a:r>
          <a:endParaRPr lang="zh-TW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不是記錄細節，而是提醒曾在腦中想過的事情</a:t>
          </a:r>
          <a:endParaRPr lang="zh-TW" sz="2100" kern="1200"/>
        </a:p>
      </dsp:txBody>
      <dsp:txXfrm>
        <a:off x="3286" y="691074"/>
        <a:ext cx="3203971" cy="3573990"/>
      </dsp:txXfrm>
    </dsp:sp>
    <dsp:sp modelId="{63413790-39E0-45C2-9BB2-1861BB37EFF5}">
      <dsp:nvSpPr>
        <dsp:cNvPr id="0" name=""/>
        <dsp:cNvSpPr/>
      </dsp:nvSpPr>
      <dsp:spPr>
        <a:xfrm>
          <a:off x="3655814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文獻筆記</a:t>
          </a:r>
          <a:endParaRPr lang="zh-TW" sz="2100" kern="1200"/>
        </a:p>
      </dsp:txBody>
      <dsp:txXfrm>
        <a:off x="3655814" y="86274"/>
        <a:ext cx="3203971" cy="604800"/>
      </dsp:txXfrm>
    </dsp:sp>
    <dsp:sp modelId="{BC85F987-76F1-4335-98EE-18565EA84FA0}">
      <dsp:nvSpPr>
        <dsp:cNvPr id="0" name=""/>
        <dsp:cNvSpPr/>
      </dsp:nvSpPr>
      <dsp:spPr>
        <a:xfrm>
          <a:off x="3655814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dirty="0" smtClean="0"/>
            <a:t>閱讀文章和書籍、看影片、聆聽 </a:t>
          </a:r>
          <a:r>
            <a:rPr lang="en-US" sz="2100" kern="1200" dirty="0" smtClean="0"/>
            <a:t>Podcast </a:t>
          </a:r>
          <a:r>
            <a:rPr lang="zh-TW" sz="2100" kern="1200" dirty="0" smtClean="0"/>
            <a:t>和演講，用條列式的方式記錄內容重點，可能</a:t>
          </a:r>
          <a:r>
            <a:rPr lang="zh-TW" altLang="en-US" sz="2100" kern="1200" dirty="0" smtClean="0"/>
            <a:t>應</a:t>
          </a:r>
          <a:r>
            <a:rPr lang="zh-TW" sz="2100" kern="1200" dirty="0" smtClean="0"/>
            <a:t>用的地方。</a:t>
          </a:r>
          <a:endParaRPr lang="zh-TW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dirty="0" smtClean="0"/>
            <a:t>註明文獻來源</a:t>
          </a:r>
          <a:endParaRPr lang="zh-TW" sz="2100" kern="1200" dirty="0"/>
        </a:p>
      </dsp:txBody>
      <dsp:txXfrm>
        <a:off x="3655814" y="691074"/>
        <a:ext cx="3203971" cy="3573990"/>
      </dsp:txXfrm>
    </dsp:sp>
    <dsp:sp modelId="{28A7DB48-F8B1-4E19-B07F-0370CA508E00}">
      <dsp:nvSpPr>
        <dsp:cNvPr id="0" name=""/>
        <dsp:cNvSpPr/>
      </dsp:nvSpPr>
      <dsp:spPr>
        <a:xfrm>
          <a:off x="7308342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永久筆記</a:t>
          </a:r>
          <a:endParaRPr lang="zh-TW" sz="2100" kern="1200"/>
        </a:p>
      </dsp:txBody>
      <dsp:txXfrm>
        <a:off x="7308342" y="86274"/>
        <a:ext cx="3203971" cy="604800"/>
      </dsp:txXfrm>
    </dsp:sp>
    <dsp:sp modelId="{EF1CA29D-A779-411C-A59B-FF91203A8B8A}">
      <dsp:nvSpPr>
        <dsp:cNvPr id="0" name=""/>
        <dsp:cNvSpPr/>
      </dsp:nvSpPr>
      <dsp:spPr>
        <a:xfrm>
          <a:off x="7308342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根據靈感筆記和 文獻筆記，發展一個完整的想法</a:t>
          </a:r>
          <a:endParaRPr lang="zh-TW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使用完整的句子、揭露想法的來源、寫下明確的文獻、寫得精確且簡短</a:t>
          </a:r>
          <a:endParaRPr lang="zh-TW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smtClean="0"/>
            <a:t>任何文章都由數篇 永久筆記構成</a:t>
          </a:r>
          <a:endParaRPr lang="zh-TW" sz="2100" kern="1200"/>
        </a:p>
      </dsp:txBody>
      <dsp:txXfrm>
        <a:off x="7308342" y="691074"/>
        <a:ext cx="3203971" cy="3573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dirty="0" smtClean="0"/>
            <a:t>藉由主題和子主題的層次結構，及添加關鍵詞、關系和詳細資訊，可將知識按照邏輯和結構進行整理和分類</a:t>
          </a:r>
          <a:endParaRPr lang="zh-TW" sz="1800" kern="1200" dirty="0"/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知識組織和梳理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smtClean="0"/>
            <a:t>藉由分支和連接線，可展示不同主題之間的關聯性，更好地理解和記憶知識</a:t>
          </a:r>
          <a:endParaRPr lang="zh-TW" sz="1800" kern="1200"/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知識連接和關聯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smtClean="0"/>
            <a:t>可以藉由觀察心智圖的結構和分支，快速了解知識的全貌和架構，更好地把握知識的關鍵點和主題</a:t>
          </a:r>
          <a:endParaRPr lang="zh-TW" sz="1800" kern="1200"/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知識可視化總覽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800" kern="1200" smtClean="0"/>
            <a:t>可作為一種創意工具，激發創造性思維和創新。藉由不同的想法和概念進行關聯和組合，產生新的洞察、觀點和解決方案</a:t>
          </a:r>
          <a:endParaRPr lang="zh-TW" sz="1800" kern="1200"/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創造性思維創新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3352827"/>
        <a:ext cx="3683350" cy="9451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以知識為基礎的經濟</a:t>
          </a:r>
          <a:endParaRPr lang="zh-TW" altLang="en-US" sz="3600" kern="1200"/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知識和資訊的生產、分配、和使用</a:t>
          </a:r>
          <a:endParaRPr lang="zh-TW" altLang="en-US" sz="3600" kern="1200" dirty="0"/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知識成為新資源， 組織的資產</a:t>
          </a:r>
          <a:endParaRPr lang="zh-TW" altLang="en-US" sz="3600" kern="1200" dirty="0"/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企業對知識有效經營</a:t>
          </a:r>
          <a:endParaRPr lang="zh-TW" altLang="en-US" sz="3600" kern="1200"/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知識經濟</a:t>
          </a:r>
          <a:endParaRPr lang="zh-TW" altLang="en-US" sz="3600" kern="1200"/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DBCD-D787-41FA-B92D-9A31EA998086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dirty="0" smtClean="0"/>
            <a:t>高教育知識水準人力需求</a:t>
          </a:r>
          <a:endParaRPr lang="zh-TW" sz="2700" kern="1200" dirty="0"/>
        </a:p>
      </dsp:txBody>
      <dsp:txXfrm>
        <a:off x="139063" y="450535"/>
        <a:ext cx="3272980" cy="1022806"/>
      </dsp:txXfrm>
    </dsp:sp>
    <dsp:sp modelId="{FA88D43F-9006-441E-BD6B-69E6F345FAA4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F3414-D5D3-45EC-9823-A2BBA51F25E2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smtClean="0"/>
            <a:t>時間為成功關鍵</a:t>
          </a:r>
          <a:endParaRPr lang="zh-TW" sz="2700" kern="1200"/>
        </a:p>
      </dsp:txBody>
      <dsp:txXfrm>
        <a:off x="3689496" y="450535"/>
        <a:ext cx="3272980" cy="1022806"/>
      </dsp:txXfrm>
    </dsp:sp>
    <dsp:sp modelId="{197ED34D-50E5-4FFF-A2DC-673D3E796E80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4952-8EAF-427A-AAEB-CA444246765E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smtClean="0"/>
            <a:t>「小而快」 組織型態</a:t>
          </a:r>
          <a:endParaRPr lang="zh-TW" sz="2700" kern="1200"/>
        </a:p>
      </dsp:txBody>
      <dsp:txXfrm>
        <a:off x="7239930" y="450535"/>
        <a:ext cx="3272980" cy="1022806"/>
      </dsp:txXfrm>
    </dsp:sp>
    <dsp:sp modelId="{8784464E-EDE4-4632-A2C9-2A8362143DAC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942D-9C10-4CD1-ACD9-F6451E47AC8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dirty="0" smtClean="0"/>
            <a:t>消費選擇多元化</a:t>
          </a:r>
          <a:endParaRPr lang="zh-TW" sz="2700" kern="1200" dirty="0"/>
        </a:p>
      </dsp:txBody>
      <dsp:txXfrm>
        <a:off x="139063" y="1738135"/>
        <a:ext cx="3272980" cy="1022806"/>
      </dsp:txXfrm>
    </dsp:sp>
    <dsp:sp modelId="{0264B86C-A013-4EF8-8CE8-C189BF88AB24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D43D9-A510-4915-8D4D-6BCBBB482782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smtClean="0"/>
            <a:t>企業間關係「既合作又競 爭」</a:t>
          </a:r>
          <a:endParaRPr lang="zh-TW" sz="2700" kern="1200"/>
        </a:p>
      </dsp:txBody>
      <dsp:txXfrm>
        <a:off x="3689496" y="1738135"/>
        <a:ext cx="3272980" cy="1022806"/>
      </dsp:txXfrm>
    </dsp:sp>
    <dsp:sp modelId="{D293ED92-F8B2-4F63-B1B3-425D6D0BD934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F286A-9F5A-4DE1-AF25-80A4B8B42805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smtClean="0"/>
            <a:t>激烈的商業競爭</a:t>
          </a:r>
          <a:endParaRPr lang="zh-TW" sz="2700" kern="1200"/>
        </a:p>
      </dsp:txBody>
      <dsp:txXfrm>
        <a:off x="7239930" y="1738135"/>
        <a:ext cx="3272980" cy="1022806"/>
      </dsp:txXfrm>
    </dsp:sp>
    <dsp:sp modelId="{688345B5-AF81-49E1-BE0D-C673AB15787C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F12FB-FD1A-4AA6-A5A2-DE6D413404A6}">
      <dsp:nvSpPr>
        <dsp:cNvPr id="0" name=""/>
        <dsp:cNvSpPr/>
      </dsp:nvSpPr>
      <dsp:spPr>
        <a:xfrm>
          <a:off x="1914280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dirty="0" smtClean="0"/>
            <a:t>國外資源投資</a:t>
          </a:r>
          <a:endParaRPr lang="zh-TW" sz="2700" kern="1200" dirty="0"/>
        </a:p>
      </dsp:txBody>
      <dsp:txXfrm>
        <a:off x="1914280" y="3025734"/>
        <a:ext cx="3272980" cy="1022806"/>
      </dsp:txXfrm>
    </dsp:sp>
    <dsp:sp modelId="{52A7E104-F094-48D3-9761-7D4FC145ECC1}">
      <dsp:nvSpPr>
        <dsp:cNvPr id="0" name=""/>
        <dsp:cNvSpPr/>
      </dsp:nvSpPr>
      <dsp:spPr>
        <a:xfrm>
          <a:off x="1777906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D378A-60D8-4C4B-A3A9-1A241FFDC0AC}">
      <dsp:nvSpPr>
        <dsp:cNvPr id="0" name=""/>
        <dsp:cNvSpPr/>
      </dsp:nvSpPr>
      <dsp:spPr>
        <a:xfrm>
          <a:off x="5464713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700" kern="1200" dirty="0" smtClean="0"/>
            <a:t>全球化</a:t>
          </a:r>
          <a:r>
            <a:rPr lang="zh-TW" altLang="zh-TW" sz="2700" kern="1200" dirty="0" smtClean="0"/>
            <a:t>競爭</a:t>
          </a:r>
          <a:endParaRPr lang="zh-TW" sz="2700" kern="1200" dirty="0"/>
        </a:p>
      </dsp:txBody>
      <dsp:txXfrm>
        <a:off x="5464713" y="3025734"/>
        <a:ext cx="3272980" cy="1022806"/>
      </dsp:txXfrm>
    </dsp:sp>
    <dsp:sp modelId="{BF8931C9-5EC4-4FBE-99FD-077C2AC48571}">
      <dsp:nvSpPr>
        <dsp:cNvPr id="0" name=""/>
        <dsp:cNvSpPr/>
      </dsp:nvSpPr>
      <dsp:spPr>
        <a:xfrm>
          <a:off x="532833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599" y="0"/>
          <a:ext cx="6908800" cy="30193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事件</a:t>
          </a:r>
          <a:endParaRPr lang="zh-TW" altLang="en-US" sz="4700" kern="1200" dirty="0"/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資料</a:t>
          </a:r>
          <a:endParaRPr lang="zh-TW" altLang="en-US" sz="4700" kern="1200" dirty="0"/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資訊</a:t>
          </a:r>
          <a:endParaRPr lang="zh-TW" altLang="en-US" sz="4700" kern="1200" dirty="0"/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知識</a:t>
          </a:r>
          <a:endParaRPr lang="zh-TW" altLang="en-US" sz="4700" kern="1200" dirty="0"/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邏輯表示法</a:t>
          </a:r>
          <a:r>
            <a:rPr lang="en-US" sz="2400" kern="1200" dirty="0" smtClean="0"/>
            <a:t>(Logical Representation)</a:t>
          </a:r>
          <a:endParaRPr lang="zh-TW" sz="2400" kern="1200" dirty="0"/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語意網</a:t>
          </a:r>
          <a:r>
            <a:rPr lang="en-US" sz="2400" kern="1200" dirty="0" smtClean="0"/>
            <a:t>(Semantic Web)</a:t>
          </a:r>
          <a:endParaRPr lang="zh-TW" sz="2400" kern="1200" dirty="0"/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生成規則</a:t>
          </a:r>
          <a:r>
            <a:rPr lang="en-US" sz="2400" kern="1200" dirty="0" smtClean="0"/>
            <a:t>(Production Rules)</a:t>
          </a:r>
          <a:endParaRPr lang="zh-TW" sz="2400" kern="1200" dirty="0"/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框架表示</a:t>
          </a:r>
          <a:r>
            <a:rPr lang="en-US" sz="2400" kern="1200" dirty="0" smtClean="0"/>
            <a:t>(Frame Representation)</a:t>
          </a:r>
          <a:endParaRPr lang="zh-TW" sz="2400" kern="1200" dirty="0"/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機器學習</a:t>
          </a:r>
          <a:r>
            <a:rPr lang="en-US" altLang="zh-TW" sz="2400" kern="1200" dirty="0" smtClean="0"/>
            <a:t>(Machine Learning)</a:t>
          </a:r>
          <a:endParaRPr lang="zh-TW" sz="2400" kern="1200" dirty="0"/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006365" y="1079714"/>
          <a:ext cx="2502869" cy="2502869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300" kern="1200" dirty="0"/>
            <a:t>知識</a:t>
          </a:r>
        </a:p>
      </dsp:txBody>
      <dsp:txXfrm>
        <a:off x="4372902" y="1446251"/>
        <a:ext cx="1769795" cy="1769795"/>
      </dsp:txXfrm>
    </dsp:sp>
    <dsp:sp modelId="{B3F8E324-3728-490E-8DFD-48BFF65F4E25}">
      <dsp:nvSpPr>
        <dsp:cNvPr id="0" name=""/>
        <dsp:cNvSpPr/>
      </dsp:nvSpPr>
      <dsp:spPr>
        <a:xfrm>
          <a:off x="4632082" y="77219"/>
          <a:ext cx="1251434" cy="125143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獲得</a:t>
          </a:r>
        </a:p>
      </dsp:txBody>
      <dsp:txXfrm>
        <a:off x="4815350" y="260487"/>
        <a:ext cx="884898" cy="884898"/>
      </dsp:txXfrm>
    </dsp:sp>
    <dsp:sp modelId="{16A2BB7F-0C51-4A02-B245-591AD448CD18}">
      <dsp:nvSpPr>
        <dsp:cNvPr id="0" name=""/>
        <dsp:cNvSpPr/>
      </dsp:nvSpPr>
      <dsp:spPr>
        <a:xfrm>
          <a:off x="6180605" y="1202286"/>
          <a:ext cx="1251434" cy="125143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紀錄</a:t>
          </a:r>
        </a:p>
      </dsp:txBody>
      <dsp:txXfrm>
        <a:off x="6363873" y="1385554"/>
        <a:ext cx="884898" cy="884898"/>
      </dsp:txXfrm>
    </dsp:sp>
    <dsp:sp modelId="{105D2F43-2683-4C83-B7C2-B8689D150244}">
      <dsp:nvSpPr>
        <dsp:cNvPr id="0" name=""/>
        <dsp:cNvSpPr/>
      </dsp:nvSpPr>
      <dsp:spPr>
        <a:xfrm>
          <a:off x="5589122" y="3022683"/>
          <a:ext cx="1251434" cy="125143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組織</a:t>
          </a:r>
        </a:p>
      </dsp:txBody>
      <dsp:txXfrm>
        <a:off x="5772390" y="3205951"/>
        <a:ext cx="884898" cy="884898"/>
      </dsp:txXfrm>
    </dsp:sp>
    <dsp:sp modelId="{12AA726F-19E7-43C2-AB13-83DCD39D1C97}">
      <dsp:nvSpPr>
        <dsp:cNvPr id="0" name=""/>
        <dsp:cNvSpPr/>
      </dsp:nvSpPr>
      <dsp:spPr>
        <a:xfrm>
          <a:off x="3675043" y="3022683"/>
          <a:ext cx="1251434" cy="125143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存取</a:t>
          </a:r>
        </a:p>
      </dsp:txBody>
      <dsp:txXfrm>
        <a:off x="3858311" y="3205951"/>
        <a:ext cx="884898" cy="884898"/>
      </dsp:txXfrm>
    </dsp:sp>
    <dsp:sp modelId="{CF549EC1-EA69-4E6D-BB77-D3AEF2151D64}">
      <dsp:nvSpPr>
        <dsp:cNvPr id="0" name=""/>
        <dsp:cNvSpPr/>
      </dsp:nvSpPr>
      <dsp:spPr>
        <a:xfrm>
          <a:off x="3083560" y="1202286"/>
          <a:ext cx="1251434" cy="125143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更新</a:t>
          </a:r>
        </a:p>
      </dsp:txBody>
      <dsp:txXfrm>
        <a:off x="3266828" y="1385554"/>
        <a:ext cx="884898" cy="8848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獲取</a:t>
          </a:r>
          <a:endParaRPr lang="zh-TW" altLang="en-US" sz="3800" kern="1200" dirty="0"/>
        </a:p>
      </dsp:txBody>
      <dsp:txXfrm>
        <a:off x="31015" y="2268266"/>
        <a:ext cx="1506815" cy="882133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儲存</a:t>
          </a:r>
          <a:endParaRPr lang="zh-TW" altLang="en-US" sz="3800" kern="1200" dirty="0"/>
        </a:p>
      </dsp:txBody>
      <dsp:txXfrm>
        <a:off x="2217400" y="2268266"/>
        <a:ext cx="1506815" cy="882133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傳播</a:t>
          </a:r>
          <a:endParaRPr lang="zh-TW" altLang="en-US" sz="3800" kern="1200" dirty="0"/>
        </a:p>
      </dsp:txBody>
      <dsp:txXfrm>
        <a:off x="4403784" y="2268266"/>
        <a:ext cx="1506815" cy="882133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應用</a:t>
          </a:r>
          <a:endParaRPr lang="zh-TW" altLang="en-US" sz="3800" kern="1200" dirty="0"/>
        </a:p>
      </dsp:txBody>
      <dsp:txXfrm>
        <a:off x="6590168" y="2268266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智慧</a:t>
          </a:r>
          <a:endParaRPr lang="zh-TW" altLang="en-US" sz="4400" kern="1200" dirty="0"/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知識</a:t>
          </a:r>
          <a:endParaRPr lang="zh-TW" altLang="en-US" sz="4400" kern="1200" dirty="0"/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資訊</a:t>
          </a:r>
          <a:endParaRPr lang="zh-TW" altLang="en-US" sz="4400" kern="1200" dirty="0"/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資料</a:t>
          </a:r>
          <a:endParaRPr lang="zh-TW" altLang="en-US" sz="4400" kern="1200" dirty="0"/>
        </a:p>
      </dsp:txBody>
      <dsp:txXfrm>
        <a:off x="1840229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建立材料收件箱（</a:t>
          </a:r>
          <a:r>
            <a:rPr lang="en-US" altLang="zh-TW" sz="1800" kern="1200" dirty="0" smtClean="0"/>
            <a:t>_inbox</a:t>
          </a:r>
          <a:r>
            <a:rPr lang="zh-TW" altLang="en-US" sz="1800" kern="1200" dirty="0" smtClean="0"/>
            <a:t>）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收集需要學習資料（文章，書籍，視頻，播客）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進行材料篩選，確定值得學習的材料，擬定學習優先順序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自下而上製定你的課題、問題和研究項目</a:t>
          </a:r>
          <a:endParaRPr lang="zh-TW" altLang="en-US" sz="1800" kern="1200"/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smtClean="0"/>
            <a:t>前置作業</a:t>
          </a:r>
          <a:endParaRPr lang="zh-TW" altLang="en-US" sz="2400" kern="1200"/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撰寫筆記對所研究項目進行學習，閱讀，完成對材料的理解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針對課題，把筆記變成能夠合併輸出草稿。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整合筆記，充分利用腦力解決問題</a:t>
          </a:r>
          <a:endParaRPr lang="zh-TW" altLang="en-US" sz="1800" kern="1200"/>
        </a:p>
      </dsp:txBody>
      <dsp:txXfrm rot="-5400000">
        <a:off x="3785616" y="1669517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學習，閱讀，筆記，寫作</a:t>
          </a:r>
          <a:endParaRPr lang="zh-TW" altLang="en-US" sz="2400" kern="1200" dirty="0"/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定期檢視資料找到適合繼續發展的想法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清理無用的臨時筆記</a:t>
          </a:r>
          <a:endParaRPr lang="zh-TW" altLang="en-US" sz="1800" kern="1200"/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後續追蹤</a:t>
          </a:r>
          <a:endParaRPr lang="zh-TW" altLang="en-US" sz="2400" kern="1200" dirty="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1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識別、獲取、開發、使用、儲存、及共享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 smtClean="0"/>
              <a:t>核心技術的知識程度需求提高，需要更高教育知識水準的人力，強調在職訓練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時間為成功關鍵，不只比「誰能創新」，還要比「誰能最早創新」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新興產業的崛起，小而快」 組織型態更能即時回應問題，提供創新的需求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消費者的選擇多元化，產品將朝向少量、多樣及更具有彈性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企業經營型態，企業之間的關係逐漸轉型為「既合作又競 爭」的運作方式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激烈的商業競爭，關鍵的核心技術將成為 影響新興企業進入市場的門檻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國外資源直接投資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保險業金手指榨保事件</a:t>
            </a:r>
            <a:endParaRPr lang="en-US" altLang="zh-TW" dirty="0" smtClean="0"/>
          </a:p>
          <a:p>
            <a:r>
              <a:rPr lang="zh-TW" altLang="en-US" dirty="0" smtClean="0"/>
              <a:t>等，其中又以經驗及法則最為重要</a:t>
            </a:r>
            <a:endParaRPr lang="en-US" altLang="zh-TW" dirty="0" smtClean="0"/>
          </a:p>
          <a:p>
            <a:r>
              <a:rPr lang="zh-TW" altLang="en-US" dirty="0" smtClean="0"/>
              <a:t>高鐵由北而南共有</a:t>
            </a:r>
            <a:r>
              <a:rPr lang="en-US" altLang="zh-TW" dirty="0" smtClean="0"/>
              <a:t>12</a:t>
            </a:r>
            <a:r>
              <a:rPr lang="zh-TW" altLang="en-US" dirty="0" smtClean="0"/>
              <a:t>停靠站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原始資料是散亂的數據，無法用於決策，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外顯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內隱知識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外顯知識將經驗與構想整理後的結果，可被清楚地說明，可以文件、報表方式儲存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內隱知識則不容易被文件化，如專家腦中的專業直覺與判斷</a:t>
            </a:r>
          </a:p>
          <a:p>
            <a:r>
              <a:rPr lang="zh-TW" altLang="en-US" dirty="0" smtClean="0"/>
              <a:t>個人 </a:t>
            </a:r>
            <a:r>
              <a:rPr lang="en-US" altLang="zh-TW" dirty="0" smtClean="0"/>
              <a:t>/ </a:t>
            </a:r>
            <a:r>
              <a:rPr lang="zh-TW" altLang="en-US" dirty="0" smtClean="0"/>
              <a:t>組織知識 </a:t>
            </a:r>
          </a:p>
          <a:p>
            <a:r>
              <a:rPr lang="zh-TW" altLang="en-US" dirty="0" smtClean="0"/>
              <a:t>量化 </a:t>
            </a:r>
            <a:r>
              <a:rPr lang="en-US" altLang="zh-TW" dirty="0" smtClean="0"/>
              <a:t>/ </a:t>
            </a:r>
            <a:r>
              <a:rPr lang="zh-TW" altLang="en-US" dirty="0" smtClean="0"/>
              <a:t>質化的知識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可用數字來衡量的知識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值化知識通常以概念來衡量</a:t>
            </a:r>
          </a:p>
          <a:p>
            <a:r>
              <a:rPr lang="zh-TW" altLang="en-US" dirty="0" smtClean="0"/>
              <a:t>依敘述 </a:t>
            </a:r>
            <a:r>
              <a:rPr lang="en-US" altLang="zh-TW" dirty="0" smtClean="0"/>
              <a:t>/ </a:t>
            </a:r>
            <a:r>
              <a:rPr lang="zh-TW" altLang="en-US" dirty="0" smtClean="0"/>
              <a:t>情境來劃分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對於事物或地理環境的描述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針對某些情境發生時，所要的因應知識</a:t>
            </a:r>
          </a:p>
          <a:p>
            <a:r>
              <a:rPr lang="zh-TW" altLang="en-US" dirty="0" smtClean="0"/>
              <a:t>依事實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因果來劃分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事件真相的單純描述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多試時間的因果關係</a:t>
            </a:r>
          </a:p>
          <a:p>
            <a:r>
              <a:rPr lang="zh-TW" altLang="en-US" dirty="0" smtClean="0"/>
              <a:t>依初級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彙整</a:t>
            </a:r>
            <a:r>
              <a:rPr lang="en-US" altLang="zh-TW" dirty="0" smtClean="0"/>
              <a:t>(meta)</a:t>
            </a:r>
            <a:r>
              <a:rPr lang="zh-TW" altLang="en-US" dirty="0" smtClean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17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645F-CD4F-42E9-BA2F-FCC788F24522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51E4-C425-484C-B8CC-238A20D48779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flickr.com/photos/cerebusfangirl/2430475769" TargetMode="External"/><Relationship Id="rId7" Type="http://schemas.openxmlformats.org/officeDocument/2006/relationships/hyperlink" Target="https://www.pngall.com/teacher-png/download/40877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uk.wikipedia.org/wiki/ChatGP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pixabay.com/en/people-group-crowd-team-isolated-309096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36.jpe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35.png"/><Relationship Id="rId4" Type="http://schemas.openxmlformats.org/officeDocument/2006/relationships/diagramData" Target="../diagrams/data13.xml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</a:t>
            </a:r>
            <a:r>
              <a:rPr lang="zh-TW" altLang="en-US" dirty="0" smtClean="0"/>
              <a:t>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知識的產生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84815836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/>
          <a:lstStyle/>
          <a:p>
            <a:r>
              <a:rPr lang="zh-TW" altLang="en-US" dirty="0" smtClean="0"/>
              <a:t>事件發生後蒐集描述某個事件情況的「原始資料」</a:t>
            </a:r>
            <a:endParaRPr lang="en-US" altLang="zh-TW" dirty="0" smtClean="0"/>
          </a:p>
          <a:p>
            <a:r>
              <a:rPr lang="zh-TW" altLang="en-US" dirty="0" smtClean="0"/>
              <a:t>針對某一特定目標分析資料整理成資訊</a:t>
            </a:r>
            <a:endParaRPr lang="en-US" altLang="zh-TW" dirty="0" smtClean="0"/>
          </a:p>
          <a:p>
            <a:r>
              <a:rPr lang="zh-TW" altLang="en-US" dirty="0" smtClean="0"/>
              <a:t>資訊經過長期驗證找出資訊與資訊間的關係</a:t>
            </a:r>
            <a:endParaRPr lang="en-US" altLang="zh-TW" dirty="0"/>
          </a:p>
          <a:p>
            <a:r>
              <a:rPr lang="zh-TW" altLang="en-US" dirty="0" smtClean="0"/>
              <a:t>透過資訊彙整與應用解決問題累積經驗成為知識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知識分類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知識表達與推理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64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組織知識管理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04858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組織知識價值鏈</a:t>
            </a:r>
            <a:endParaRPr lang="zh-TW" altLang="en-US" dirty="0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915034512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800" kern="1200" dirty="0" smtClean="0"/>
                <a:t>反饋</a:t>
              </a:r>
              <a:endParaRPr lang="zh-TW" altLang="en-US" sz="3800" kern="1200" dirty="0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知識挖掘</a:t>
            </a:r>
            <a:endParaRPr lang="en-US" altLang="zh-TW" dirty="0" smtClean="0"/>
          </a:p>
          <a:p>
            <a:r>
              <a:rPr lang="zh-TW" altLang="en-US" dirty="0" smtClean="0"/>
              <a:t>資料探勘</a:t>
            </a:r>
            <a:endParaRPr lang="en-US" altLang="zh-TW" dirty="0" smtClean="0"/>
          </a:p>
          <a:p>
            <a:r>
              <a:rPr lang="zh-TW" altLang="en-US" dirty="0" smtClean="0"/>
              <a:t>專家知識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內容管理系統</a:t>
            </a:r>
            <a:endParaRPr lang="en-US" altLang="zh-TW" dirty="0" smtClean="0"/>
          </a:p>
          <a:p>
            <a:r>
              <a:rPr lang="zh-TW" altLang="en-US" dirty="0" smtClean="0"/>
              <a:t>知識庫系統</a:t>
            </a:r>
            <a:endParaRPr lang="en-US" altLang="zh-TW" dirty="0" smtClean="0"/>
          </a:p>
          <a:p>
            <a:r>
              <a:rPr lang="zh-TW" altLang="en-US" dirty="0" smtClean="0"/>
              <a:t>專家系統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組織入口網站</a:t>
            </a:r>
            <a:endParaRPr lang="en-US" altLang="zh-TW" dirty="0" smtClean="0"/>
          </a:p>
          <a:p>
            <a:r>
              <a:rPr lang="zh-TW" altLang="en-US" dirty="0" smtClean="0"/>
              <a:t>搜尋引擎</a:t>
            </a:r>
            <a:endParaRPr lang="en-US" altLang="zh-TW" dirty="0" smtClean="0"/>
          </a:p>
          <a:p>
            <a:r>
              <a:rPr lang="zh-TW" altLang="en-US" dirty="0" smtClean="0"/>
              <a:t>學習管理系統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決策支援</a:t>
            </a:r>
            <a:endParaRPr lang="en-US" altLang="zh-TW" dirty="0" smtClean="0"/>
          </a:p>
          <a:p>
            <a:r>
              <a:rPr lang="zh-TW" altLang="en-US" dirty="0" smtClean="0"/>
              <a:t>組織應用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充分的知識是良好決策的</a:t>
            </a:r>
            <a:r>
              <a:rPr lang="zh-TW" altLang="en-US" dirty="0" smtClean="0"/>
              <a:t>必要條件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每個決策均有特殊的情境與考量，因此要制訂好的決策便一定需要有充分的知識。尤其是在管理決策中，有許多並不能完全用數字或數學模式來解決，唯有依靠判斷性的知識。</a:t>
            </a:r>
            <a:endParaRPr lang="en-US" altLang="zh-TW" dirty="0" smtClean="0"/>
          </a:p>
          <a:p>
            <a:pPr>
              <a:lnSpc>
                <a:spcPct val="100000"/>
              </a:lnSpc>
            </a:pPr>
            <a:r>
              <a:rPr lang="zh-TW" altLang="en-US" dirty="0"/>
              <a:t>資訊科技使知識的效用更能</a:t>
            </a:r>
            <a:r>
              <a:rPr lang="zh-TW" altLang="en-US" dirty="0" smtClean="0"/>
              <a:t>發揮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知識若只在決策者的腦中固然能解決問題，但是對它的正確性及未來改善潛力都比較缺乏客觀的評估。透過將知識</a:t>
            </a:r>
            <a:r>
              <a:rPr lang="zh-TW" altLang="en-US" dirty="0" smtClean="0"/>
              <a:t>與決策支援系統結合</a:t>
            </a:r>
            <a:r>
              <a:rPr lang="zh-TW" altLang="en-US" dirty="0"/>
              <a:t>，不但能使知識的應用更為廣泛，而且也使知識可以受到客觀的評估與檢視。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知識管理系統架構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88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從</a:t>
            </a:r>
            <a:r>
              <a:rPr lang="zh-TW" altLang="en-US" b="1" dirty="0">
                <a:solidFill>
                  <a:srgbClr val="0000FF"/>
                </a:solidFill>
              </a:rPr>
              <a:t>外界得到</a:t>
            </a:r>
            <a:r>
              <a:rPr lang="zh-TW" altLang="en-US" b="1" dirty="0" smtClean="0">
                <a:solidFill>
                  <a:srgbClr val="0000FF"/>
                </a:solidFill>
              </a:rPr>
              <a:t>的任何訊息、事實、原始數據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經過分析整理後的資料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運用資訊解決問題的經驗法則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針對問題運用知識正確解決問題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監督式學習</a:t>
            </a:r>
            <a:r>
              <a:rPr lang="en-US" altLang="zh-TW" dirty="0" smtClean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個案資料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再犯分類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機器學習演算法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預測結果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測試資料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52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再犯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829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未再犯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個人知識管理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 smtClean="0"/>
              <a:t>發明</a:t>
            </a:r>
            <a:r>
              <a:rPr lang="en-US" altLang="zh-TW" dirty="0"/>
              <a:t>(</a:t>
            </a:r>
            <a:r>
              <a:rPr lang="zh-TW" altLang="en-US" dirty="0" smtClean="0"/>
              <a:t>學術</a:t>
            </a:r>
            <a:r>
              <a:rPr lang="zh-TW" altLang="en-US" dirty="0"/>
              <a:t>寫作的知識管理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知識的</a:t>
            </a:r>
            <a:r>
              <a:rPr lang="zh-TW" altLang="en-US" dirty="0" smtClean="0"/>
              <a:t>組成可能</a:t>
            </a:r>
            <a:r>
              <a:rPr lang="zh-TW" altLang="en-US" dirty="0"/>
              <a:t>是片段資訊蒐集而成，並將其相互連結的</a:t>
            </a:r>
            <a:r>
              <a:rPr lang="zh-TW" altLang="en-US" dirty="0" smtClean="0"/>
              <a:t>結果</a:t>
            </a:r>
            <a:endParaRPr lang="en-US" altLang="zh-TW" dirty="0" smtClean="0"/>
          </a:p>
          <a:p>
            <a:r>
              <a:rPr lang="zh-TW" altLang="en-US" dirty="0"/>
              <a:t>一個</a:t>
            </a:r>
            <a:r>
              <a:rPr lang="zh-TW" altLang="en-US" dirty="0" smtClean="0"/>
              <a:t>點子寫</a:t>
            </a:r>
            <a:r>
              <a:rPr lang="zh-TW" altLang="en-US" dirty="0"/>
              <a:t>在一張新的紙條</a:t>
            </a:r>
            <a:r>
              <a:rPr lang="en-US" altLang="zh-TW" dirty="0"/>
              <a:t>/</a:t>
            </a:r>
            <a:r>
              <a:rPr lang="zh-TW" altLang="en-US" dirty="0"/>
              <a:t>卡片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點子</a:t>
            </a:r>
            <a:r>
              <a:rPr lang="zh-TW" altLang="en-US" dirty="0"/>
              <a:t>關鍵字、闡述點子的內容</a:t>
            </a:r>
            <a:r>
              <a:rPr lang="zh-TW" altLang="en-US" dirty="0" smtClean="0"/>
              <a:t>、說明點子範例</a:t>
            </a:r>
            <a:endParaRPr lang="en-US" altLang="zh-TW" dirty="0" smtClean="0"/>
          </a:p>
          <a:p>
            <a:r>
              <a:rPr lang="zh-TW" altLang="en-US" dirty="0"/>
              <a:t>在卡片上加入索引並建立筆記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r>
              <a:rPr lang="zh-TW" altLang="en-US" dirty="0"/>
              <a:t>建立卡片間的網狀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r>
              <a:rPr lang="zh-TW" altLang="en-US" dirty="0" smtClean="0"/>
              <a:t>卡片分類儲存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＠警察大學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 smtClean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</a:t>
            </a:r>
            <a:r>
              <a:rPr lang="en-US" altLang="zh-TW" sz="1050" dirty="0" smtClean="0">
                <a:hlinkClick r:id="rId3"/>
              </a:rPr>
              <a:t>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</a:t>
            </a:r>
            <a:r>
              <a:rPr lang="zh-TW" altLang="en-US" dirty="0" smtClean="0"/>
              <a:t>法實踐步驟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419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撰寫筆記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43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筆記連結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傳統</a:t>
            </a:r>
            <a:r>
              <a:rPr lang="zh-TW" altLang="en-US" dirty="0"/>
              <a:t>的資料夾分類</a:t>
            </a:r>
            <a:r>
              <a:rPr lang="zh-TW" altLang="en-US" dirty="0" smtClean="0"/>
              <a:t>借重資料夾</a:t>
            </a:r>
            <a:r>
              <a:rPr lang="zh-TW" altLang="en-US" dirty="0"/>
              <a:t>、抽屜、櫃子來</a:t>
            </a:r>
            <a:r>
              <a:rPr lang="zh-TW" altLang="en-US" dirty="0" smtClean="0"/>
              <a:t>分類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數位世界裡</a:t>
            </a:r>
            <a:r>
              <a:rPr lang="zh-TW" altLang="en-US" dirty="0" smtClean="0"/>
              <a:t>，利用</a:t>
            </a:r>
            <a:r>
              <a:rPr lang="zh-TW" altLang="en-US" dirty="0"/>
              <a:t>標籤、記事</a:t>
            </a:r>
            <a:r>
              <a:rPr lang="zh-TW" altLang="en-US" dirty="0" smtClean="0"/>
              <a:t>連結方式整理</a:t>
            </a:r>
            <a:r>
              <a:rPr lang="zh-TW" altLang="en-US" dirty="0"/>
              <a:t>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4238145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數位知識工具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心智地圖</a:t>
            </a:r>
            <a:endParaRPr lang="en-US" altLang="zh-TW" dirty="0" smtClean="0"/>
          </a:p>
          <a:p>
            <a:r>
              <a:rPr lang="zh-TW" altLang="en-US" dirty="0" smtClean="0"/>
              <a:t>筆記工具</a:t>
            </a:r>
            <a:endParaRPr lang="en-US" altLang="zh-TW" dirty="0" smtClean="0"/>
          </a:p>
          <a:p>
            <a:r>
              <a:rPr lang="zh-TW" altLang="en-US" dirty="0" smtClean="0"/>
              <a:t>參考資料</a:t>
            </a:r>
            <a:endParaRPr lang="en-US" altLang="zh-TW" dirty="0" smtClean="0"/>
          </a:p>
          <a:p>
            <a:r>
              <a:rPr lang="zh-TW" altLang="en-US" dirty="0" smtClean="0"/>
              <a:t>知識網站</a:t>
            </a:r>
            <a:endParaRPr lang="en-US" altLang="zh-TW" dirty="0" smtClean="0"/>
          </a:p>
          <a:p>
            <a:r>
              <a:rPr lang="zh-TW" altLang="en-US" dirty="0" smtClean="0"/>
              <a:t>人工智慧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</a:t>
            </a:r>
            <a:r>
              <a:rPr lang="en-US" altLang="zh-TW" dirty="0" smtClean="0"/>
              <a:t>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-42345"/>
              <a:gd name="adj2" fmla="val 7077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一種以圖形來組織</a:t>
            </a:r>
            <a:r>
              <a:rPr lang="zh-TW" altLang="en-US" sz="2400" dirty="0">
                <a:solidFill>
                  <a:schemeClr val="tx1"/>
                </a:solidFill>
              </a:rPr>
              <a:t>和展示思維的工具，</a:t>
            </a:r>
            <a:r>
              <a:rPr lang="zh-TW" altLang="en-US" sz="2400" dirty="0" smtClean="0">
                <a:solidFill>
                  <a:schemeClr val="tx1"/>
                </a:solidFill>
              </a:rPr>
              <a:t>通常採用</a:t>
            </a:r>
            <a:r>
              <a:rPr lang="zh-TW" altLang="en-US" sz="2400" dirty="0">
                <a:solidFill>
                  <a:schemeClr val="tx1"/>
                </a:solidFill>
              </a:rPr>
              <a:t>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01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8259537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筆記數位工具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自由組織和管理個人的筆記、文檔、任務清單、計劃、</a:t>
            </a:r>
            <a:r>
              <a:rPr lang="zh-TW" altLang="en-US" dirty="0" smtClean="0"/>
              <a:t>知識庫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具豐富</a:t>
            </a:r>
            <a:r>
              <a:rPr lang="zh-TW" altLang="en-US" dirty="0"/>
              <a:t>的編輯和排版工具</a:t>
            </a:r>
            <a:r>
              <a:rPr lang="zh-TW" altLang="en-US" dirty="0" smtClean="0"/>
              <a:t>，用戶</a:t>
            </a:r>
            <a:r>
              <a:rPr lang="zh-TW" altLang="en-US" dirty="0"/>
              <a:t>可以自由創建和編輯內容，包括</a:t>
            </a:r>
            <a:r>
              <a:rPr lang="zh-TW" altLang="en-US" dirty="0" smtClean="0"/>
              <a:t>文字、</a:t>
            </a:r>
            <a:r>
              <a:rPr lang="zh-TW" altLang="en-US" dirty="0"/>
              <a:t>圖像、表格、嵌入式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…</a:t>
            </a:r>
          </a:p>
          <a:p>
            <a:r>
              <a:rPr lang="zh-TW" altLang="en-US" dirty="0"/>
              <a:t>支持多層次的組織結構</a:t>
            </a:r>
            <a:r>
              <a:rPr lang="zh-TW" altLang="en-US" dirty="0" smtClean="0"/>
              <a:t>，可以</a:t>
            </a:r>
            <a:r>
              <a:rPr lang="zh-TW" altLang="en-US" dirty="0"/>
              <a:t>創建分頁、子分頁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…</a:t>
            </a:r>
            <a:r>
              <a:rPr lang="zh-TW" altLang="en-US" dirty="0" smtClean="0"/>
              <a:t>建立</a:t>
            </a:r>
            <a:r>
              <a:rPr lang="zh-TW" altLang="en-US" dirty="0"/>
              <a:t>自己的知識庫</a:t>
            </a:r>
            <a:r>
              <a:rPr lang="zh-TW" altLang="en-US" dirty="0" smtClean="0"/>
              <a:t>體系</a:t>
            </a:r>
            <a:endParaRPr lang="en-US" altLang="zh-TW" dirty="0" smtClean="0"/>
          </a:p>
          <a:p>
            <a:r>
              <a:rPr lang="zh-TW" altLang="en-US" dirty="0"/>
              <a:t>提供強大的搜索功能</a:t>
            </a:r>
            <a:r>
              <a:rPr lang="zh-TW" altLang="en-US" dirty="0" smtClean="0"/>
              <a:t>，可以</a:t>
            </a:r>
            <a:r>
              <a:rPr lang="zh-TW" altLang="en-US" dirty="0"/>
              <a:t>快速找到所需的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/>
              <a:t>通過內部連結建立筆記之間的</a:t>
            </a:r>
            <a:r>
              <a:rPr lang="zh-TW" altLang="en-US" dirty="0" smtClean="0"/>
              <a:t>關聯，輕鬆</a:t>
            </a:r>
            <a:r>
              <a:rPr lang="zh-TW" altLang="en-US" dirty="0"/>
              <a:t>地創建超連結，將相關的筆記</a:t>
            </a:r>
            <a:r>
              <a:rPr lang="zh-TW" altLang="en-US" dirty="0" smtClean="0"/>
              <a:t>連接一起，形成知識</a:t>
            </a:r>
            <a:r>
              <a:rPr lang="zh-TW" altLang="en-US" dirty="0"/>
              <a:t>網</a:t>
            </a:r>
            <a:r>
              <a:rPr lang="zh-TW" altLang="en-US" dirty="0" smtClean="0"/>
              <a:t>絡</a:t>
            </a:r>
            <a:endParaRPr lang="en-US" altLang="zh-TW" dirty="0" smtClean="0"/>
          </a:p>
          <a:p>
            <a:r>
              <a:rPr lang="zh-TW" altLang="en-US" dirty="0" smtClean="0"/>
              <a:t>提供豐富的外掛工具，如網頁資訊擷取、心智圖、資料管理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我的筆記工具：</a:t>
            </a:r>
            <a:r>
              <a:rPr lang="en-US" altLang="zh-TW" dirty="0" smtClean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</a:t>
            </a:r>
            <a:r>
              <a:rPr lang="zh-TW" altLang="en-US" dirty="0"/>
              <a:t>文獻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有效</a:t>
            </a:r>
            <a:r>
              <a:rPr lang="zh-TW" altLang="en-US" dirty="0"/>
              <a:t>地組織、存儲和管理學術研究</a:t>
            </a:r>
            <a:r>
              <a:rPr lang="zh-TW" altLang="en-US" dirty="0" smtClean="0"/>
              <a:t>中參考</a:t>
            </a:r>
            <a:r>
              <a:rPr lang="zh-TW" altLang="en-US" dirty="0"/>
              <a:t>文獻、文章和其他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 smtClean="0"/>
              <a:t>易於導入</a:t>
            </a:r>
            <a:r>
              <a:rPr lang="zh-TW" altLang="en-US" dirty="0"/>
              <a:t>和組織參考文獻，包括書籍、期刊文章、報告、</a:t>
            </a:r>
            <a:r>
              <a:rPr lang="zh-TW" altLang="en-US" dirty="0" smtClean="0"/>
              <a:t>網頁，並自動</a:t>
            </a:r>
            <a:r>
              <a:rPr lang="zh-TW" altLang="en-US" dirty="0"/>
              <a:t>擷取文章的元數據</a:t>
            </a:r>
            <a:r>
              <a:rPr lang="zh-TW" altLang="en-US" dirty="0" smtClean="0"/>
              <a:t>，將</a:t>
            </a:r>
            <a:r>
              <a:rPr lang="zh-TW" altLang="en-US" dirty="0"/>
              <a:t>其整理成格式化的參考文獻</a:t>
            </a:r>
            <a:r>
              <a:rPr lang="zh-TW" altLang="en-US" dirty="0" smtClean="0"/>
              <a:t>列表</a:t>
            </a:r>
            <a:endParaRPr lang="en-US" altLang="zh-TW" dirty="0" smtClean="0"/>
          </a:p>
          <a:p>
            <a:r>
              <a:rPr lang="zh-TW" altLang="en-US" dirty="0" smtClean="0"/>
              <a:t>藉由瀏覽器外掛工具或</a:t>
            </a:r>
            <a:r>
              <a:rPr lang="zh-TW" altLang="en-US" dirty="0"/>
              <a:t>內建的檢索功能，從網頁</a:t>
            </a:r>
            <a:r>
              <a:rPr lang="zh-TW" altLang="en-US" dirty="0" smtClean="0"/>
              <a:t>或文獻資料庫中蒐集感興趣</a:t>
            </a:r>
            <a:r>
              <a:rPr lang="zh-TW" altLang="en-US" dirty="0"/>
              <a:t>的</a:t>
            </a:r>
            <a:r>
              <a:rPr lang="zh-TW" altLang="en-US" dirty="0" smtClean="0"/>
              <a:t>文獻，並存入個人文件庫，以便日後</a:t>
            </a:r>
            <a:r>
              <a:rPr lang="zh-TW" altLang="en-US" dirty="0"/>
              <a:t>查閱和</a:t>
            </a:r>
            <a:r>
              <a:rPr lang="zh-TW" altLang="en-US" dirty="0" smtClean="0"/>
              <a:t>引用，支援自動</a:t>
            </a:r>
            <a:r>
              <a:rPr lang="zh-TW" altLang="en-US" dirty="0"/>
              <a:t>備份，</a:t>
            </a:r>
            <a:r>
              <a:rPr lang="zh-TW" altLang="en-US" dirty="0" smtClean="0"/>
              <a:t>防止資料丟失</a:t>
            </a:r>
            <a:endParaRPr lang="en-US" altLang="zh-TW" dirty="0" smtClean="0"/>
          </a:p>
          <a:p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 smtClean="0"/>
              <a:t>Chicago…</a:t>
            </a:r>
            <a:r>
              <a:rPr lang="zh-TW" altLang="en-US" dirty="0" smtClean="0"/>
              <a:t>生成</a:t>
            </a:r>
            <a:r>
              <a:rPr lang="zh-TW" altLang="en-US" dirty="0"/>
              <a:t>和格式化引用</a:t>
            </a:r>
            <a:r>
              <a:rPr lang="zh-TW" altLang="en-US" dirty="0" smtClean="0"/>
              <a:t>，產生內文</a:t>
            </a:r>
            <a:r>
              <a:rPr lang="zh-TW" altLang="en-US" dirty="0"/>
              <a:t>引用和參考文獻</a:t>
            </a:r>
            <a:r>
              <a:rPr lang="zh-TW" altLang="en-US" dirty="0" smtClean="0"/>
              <a:t>列表</a:t>
            </a:r>
            <a:endParaRPr lang="en-US" altLang="zh-TW" dirty="0" smtClean="0"/>
          </a:p>
          <a:p>
            <a:r>
              <a:rPr lang="zh-TW" altLang="en-US" dirty="0" smtClean="0"/>
              <a:t>我的</a:t>
            </a:r>
            <a:r>
              <a:rPr lang="zh-TW" altLang="en-US" dirty="0"/>
              <a:t>參考文獻</a:t>
            </a:r>
            <a:r>
              <a:rPr lang="zh-TW" altLang="en-US" dirty="0" smtClean="0"/>
              <a:t>管理工具：</a:t>
            </a:r>
            <a:r>
              <a:rPr lang="en-US" altLang="zh-TW" dirty="0" err="1" smtClean="0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知識網路資源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Google </a:t>
            </a:r>
            <a:r>
              <a:rPr lang="zh-TW" altLang="en-US" dirty="0" smtClean="0"/>
              <a:t>搜尋引擎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依據關鍵字快速</a:t>
            </a:r>
            <a:r>
              <a:rPr lang="zh-TW" altLang="en-US" dirty="0"/>
              <a:t>且準確地搜索網路</a:t>
            </a:r>
            <a:r>
              <a:rPr lang="zh-TW" altLang="en-US" dirty="0" smtClean="0"/>
              <a:t>上各種</a:t>
            </a:r>
            <a:r>
              <a:rPr lang="zh-TW" altLang="en-US" dirty="0"/>
              <a:t>內容，包括網頁、圖片、新聞、視頻、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根據搜索</a:t>
            </a:r>
            <a:r>
              <a:rPr lang="zh-TW" altLang="en-US" dirty="0"/>
              <a:t>內容和個人化設定，提供智慧型搜尋</a:t>
            </a:r>
            <a:r>
              <a:rPr lang="zh-TW" altLang="en-US" dirty="0" smtClean="0"/>
              <a:t>結果，根據</a:t>
            </a:r>
            <a:r>
              <a:rPr lang="zh-TW" altLang="en-US" dirty="0"/>
              <a:t>搜索的相關性、熱門度和其他因素，呈現最相關和最有用的</a:t>
            </a:r>
            <a:r>
              <a:rPr lang="zh-TW" altLang="en-US" dirty="0" smtClean="0"/>
              <a:t>結果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提供有用</a:t>
            </a:r>
            <a:r>
              <a:rPr lang="zh-TW" altLang="en-US" dirty="0"/>
              <a:t>的搜索工具，例如圖片搜索、地圖搜索、新聞搜索、學術搜索等</a:t>
            </a:r>
            <a:r>
              <a:rPr lang="zh-TW" altLang="en-US" dirty="0" smtClean="0"/>
              <a:t>，滿足使用者</a:t>
            </a:r>
            <a:r>
              <a:rPr lang="zh-TW" altLang="en-US" dirty="0"/>
              <a:t>的需求</a:t>
            </a:r>
            <a:endParaRPr lang="en-US" altLang="zh-TW" dirty="0" smtClean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</a:t>
            </a:r>
            <a:r>
              <a:rPr lang="zh-TW" altLang="en-US" dirty="0" smtClean="0"/>
              <a:t>科</a:t>
            </a:r>
            <a:endParaRPr lang="en-US" altLang="zh-TW" dirty="0" smtClean="0"/>
          </a:p>
          <a:p>
            <a:pPr lvl="1"/>
            <a:r>
              <a:rPr lang="zh-TW" altLang="en-US" dirty="0"/>
              <a:t>以協作方式創建和編輯的免費線上百科全書</a:t>
            </a:r>
            <a:r>
              <a:rPr lang="zh-TW" altLang="en-US" dirty="0" smtClean="0"/>
              <a:t>，</a:t>
            </a:r>
            <a:r>
              <a:rPr lang="zh-TW" altLang="en-US" dirty="0"/>
              <a:t>包含了來自各個領域的大量知識和</a:t>
            </a:r>
            <a:r>
              <a:rPr lang="zh-TW" altLang="en-US" dirty="0" smtClean="0"/>
              <a:t>資訊</a:t>
            </a:r>
            <a:endParaRPr lang="en-US" altLang="zh-TW" dirty="0" smtClean="0"/>
          </a:p>
          <a:p>
            <a:pPr lvl="1"/>
            <a:r>
              <a:rPr lang="zh-TW" altLang="en-US" dirty="0"/>
              <a:t>由社群共同進行</a:t>
            </a:r>
            <a:r>
              <a:rPr lang="zh-TW" altLang="en-US" dirty="0" smtClean="0"/>
              <a:t>，使知識</a:t>
            </a:r>
            <a:r>
              <a:rPr lang="zh-TW" altLang="en-US" dirty="0"/>
              <a:t>的</a:t>
            </a:r>
            <a:r>
              <a:rPr lang="zh-TW" altLang="en-US" dirty="0" smtClean="0"/>
              <a:t>貢獻開放</a:t>
            </a:r>
            <a:r>
              <a:rPr lang="zh-TW" altLang="en-US" dirty="0"/>
              <a:t>且多樣化，</a:t>
            </a:r>
            <a:r>
              <a:rPr lang="zh-TW" altLang="en-US" dirty="0" smtClean="0"/>
              <a:t>促進知識分享</a:t>
            </a:r>
            <a:r>
              <a:rPr lang="zh-TW" altLang="en-US" dirty="0"/>
              <a:t>和</a:t>
            </a:r>
            <a:r>
              <a:rPr lang="zh-TW" altLang="en-US" dirty="0" smtClean="0"/>
              <a:t>共享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擁有</a:t>
            </a:r>
            <a:r>
              <a:rPr lang="zh-TW" altLang="en-US" dirty="0"/>
              <a:t>審核和監督機制，以確保文章的準確性、客觀性和</a:t>
            </a:r>
            <a:r>
              <a:rPr lang="zh-TW" altLang="en-US" dirty="0" smtClean="0"/>
              <a:t>可靠性</a:t>
            </a:r>
            <a:endParaRPr lang="en-US" altLang="zh-TW" dirty="0" smtClean="0"/>
          </a:p>
          <a:p>
            <a:pPr lvl="1"/>
            <a:r>
              <a:rPr lang="zh-TW" altLang="en-US" dirty="0"/>
              <a:t>包含引用和參考資源</a:t>
            </a:r>
            <a:r>
              <a:rPr lang="zh-TW" altLang="en-US" dirty="0" smtClean="0"/>
              <a:t>，可作為</a:t>
            </a:r>
            <a:r>
              <a:rPr lang="zh-TW" altLang="en-US" dirty="0"/>
              <a:t>進一步研究和學習的起點</a:t>
            </a:r>
            <a:r>
              <a:rPr lang="zh-TW" altLang="en-US" dirty="0" smtClean="0"/>
              <a:t>。點</a:t>
            </a:r>
            <a:r>
              <a:rPr lang="zh-TW" altLang="en-US" dirty="0"/>
              <a:t>擊引文中的連結</a:t>
            </a:r>
            <a:r>
              <a:rPr lang="zh-TW" altLang="en-US" dirty="0" smtClean="0"/>
              <a:t>，探索</a:t>
            </a:r>
            <a:r>
              <a:rPr lang="zh-TW" altLang="en-US" dirty="0"/>
              <a:t>更多相關的資訊和資源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＠警察大學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5625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72" y="1143250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善用人工智慧工具 </a:t>
            </a:r>
            <a:r>
              <a:rPr lang="en-US" altLang="zh-TW" dirty="0" err="1" smtClean="0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 smtClean="0"/>
              <a:t>是基於</a:t>
            </a:r>
            <a:r>
              <a:rPr lang="en-US" altLang="zh-TW" dirty="0"/>
              <a:t>GPT</a:t>
            </a:r>
            <a:r>
              <a:rPr lang="zh-TW" altLang="en-US" dirty="0"/>
              <a:t>（</a:t>
            </a:r>
            <a:r>
              <a:rPr lang="en-US" altLang="zh-TW" dirty="0"/>
              <a:t>Generative Pre-trained Transformer</a:t>
            </a:r>
            <a:r>
              <a:rPr lang="zh-TW" altLang="en-US" dirty="0"/>
              <a:t>）的自然語言處理模型，由</a:t>
            </a:r>
            <a:r>
              <a:rPr lang="en-US" altLang="zh-TW" dirty="0" err="1"/>
              <a:t>OpenAI</a:t>
            </a:r>
            <a:r>
              <a:rPr lang="zh-TW" altLang="en-US" dirty="0" smtClean="0"/>
              <a:t>開發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可生成</a:t>
            </a:r>
            <a:r>
              <a:rPr lang="zh-TW" altLang="en-US" dirty="0"/>
              <a:t>自然流暢的對話回應</a:t>
            </a:r>
            <a:r>
              <a:rPr lang="zh-TW" altLang="en-US" dirty="0" smtClean="0"/>
              <a:t>和</a:t>
            </a:r>
            <a:r>
              <a:rPr lang="zh-TW" altLang="en-US" dirty="0"/>
              <a:t>理解用戶的輸入並生成相應的</a:t>
            </a:r>
            <a:r>
              <a:rPr lang="zh-TW" altLang="en-US" dirty="0" smtClean="0"/>
              <a:t>回答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藉由大量</a:t>
            </a:r>
            <a:r>
              <a:rPr lang="zh-TW" altLang="en-US" dirty="0"/>
              <a:t>的預訓練數據和預設的對話</a:t>
            </a:r>
            <a:r>
              <a:rPr lang="zh-TW" altLang="en-US" dirty="0" smtClean="0"/>
              <a:t>設置，</a:t>
            </a:r>
            <a:r>
              <a:rPr lang="zh-TW" altLang="en-US" dirty="0"/>
              <a:t>可以應對各種主題，回答問題，提供建議，進行對話和提供資訊</a:t>
            </a:r>
            <a:r>
              <a:rPr lang="zh-TW" altLang="en-US" dirty="0" smtClean="0"/>
              <a:t>等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不</a:t>
            </a:r>
            <a:r>
              <a:rPr lang="zh-TW" altLang="en-US" dirty="0"/>
              <a:t>具備真正的意識、理解和思考能力</a:t>
            </a:r>
            <a:r>
              <a:rPr lang="zh-TW" altLang="en-US" dirty="0" smtClean="0"/>
              <a:t>，僅藉由學習</a:t>
            </a:r>
            <a:r>
              <a:rPr lang="zh-TW" altLang="en-US" dirty="0"/>
              <a:t>大量</a:t>
            </a:r>
            <a:r>
              <a:rPr lang="zh-TW" altLang="en-US" dirty="0" smtClean="0"/>
              <a:t>文字數據</a:t>
            </a:r>
            <a:r>
              <a:rPr lang="zh-TW" altLang="en-US" dirty="0"/>
              <a:t>中的統計模式來生成</a:t>
            </a:r>
            <a:r>
              <a:rPr lang="zh-TW" altLang="en-US" dirty="0" smtClean="0"/>
              <a:t>回答，謹慎評估其回答，並加以驗證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ChatGPT</a:t>
            </a:r>
            <a:r>
              <a:rPr lang="zh-TW" altLang="en-US" dirty="0" smtClean="0"/>
              <a:t>時要注意</a:t>
            </a:r>
            <a:r>
              <a:rPr lang="zh-TW" altLang="en-US" dirty="0"/>
              <a:t>輸入</a:t>
            </a:r>
            <a:r>
              <a:rPr lang="zh-TW" altLang="en-US" dirty="0" smtClean="0"/>
              <a:t>提示</a:t>
            </a:r>
            <a:r>
              <a:rPr lang="en-US" altLang="zh-TW" dirty="0" smtClean="0"/>
              <a:t>(prompt</a:t>
            </a:r>
            <a:r>
              <a:rPr lang="en-US" altLang="zh-TW" dirty="0"/>
              <a:t>)</a:t>
            </a:r>
            <a:r>
              <a:rPr lang="zh-TW" altLang="en-US" dirty="0" smtClean="0"/>
              <a:t>引導</a:t>
            </a:r>
            <a:r>
              <a:rPr lang="en-US" altLang="zh-TW" dirty="0" err="1"/>
              <a:t>ChatGPT</a:t>
            </a:r>
            <a:r>
              <a:rPr lang="zh-TW" altLang="en-US" dirty="0"/>
              <a:t>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6A5ACA-BA46-40CE-BC85-5901191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ChatGPT</a:t>
            </a:r>
            <a:r>
              <a:rPr lang="zh-TW" altLang="en-US" dirty="0"/>
              <a:t>誕生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221C05-B2C0-4194-8412-E2B2BCC3B297}"/>
              </a:ext>
            </a:extLst>
          </p:cNvPr>
          <p:cNvSpPr/>
          <p:nvPr/>
        </p:nvSpPr>
        <p:spPr>
          <a:xfrm>
            <a:off x="5310908" y="1978891"/>
            <a:ext cx="1736437" cy="1016000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=""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基石模型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7844AF8-B648-432B-B31A-54ED68352BC6}"/>
              </a:ext>
            </a:extLst>
          </p:cNvPr>
          <p:cNvSpPr/>
          <p:nvPr/>
        </p:nvSpPr>
        <p:spPr>
          <a:xfrm>
            <a:off x="5310908" y="3634509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12AE2F0-1520-41FE-8927-516999D5FFE0}"/>
              </a:ext>
            </a:extLst>
          </p:cNvPr>
          <p:cNvSpPr/>
          <p:nvPr/>
        </p:nvSpPr>
        <p:spPr>
          <a:xfrm>
            <a:off x="5310908" y="5290127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3A46CB-65D6-4A84-88CD-DE38B8426775}"/>
              </a:ext>
            </a:extLst>
          </p:cNvPr>
          <p:cNvSpPr txBox="1"/>
          <p:nvPr/>
        </p:nvSpPr>
        <p:spPr>
          <a:xfrm>
            <a:off x="1754908" y="22252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自監督式模型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D57A93-66B6-4936-9107-81E2DD894702}"/>
              </a:ext>
            </a:extLst>
          </p:cNvPr>
          <p:cNvSpPr txBox="1"/>
          <p:nvPr/>
        </p:nvSpPr>
        <p:spPr>
          <a:xfrm>
            <a:off x="2113980" y="38700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監督式模型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BCCDE-593E-4FE7-A51D-951F2A8F6E74}"/>
              </a:ext>
            </a:extLst>
          </p:cNvPr>
          <p:cNvSpPr txBox="1"/>
          <p:nvPr/>
        </p:nvSpPr>
        <p:spPr>
          <a:xfrm>
            <a:off x="2113979" y="55365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增強式模型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89C57BF-90C8-4D5A-9F99-9CA7615ADDBF}"/>
              </a:ext>
            </a:extLst>
          </p:cNvPr>
          <p:cNvSpPr/>
          <p:nvPr/>
        </p:nvSpPr>
        <p:spPr>
          <a:xfrm>
            <a:off x="4434604" y="2244575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8B8A663-B7E8-494B-A0DA-D9815CC2B865}"/>
              </a:ext>
            </a:extLst>
          </p:cNvPr>
          <p:cNvSpPr/>
          <p:nvPr/>
        </p:nvSpPr>
        <p:spPr>
          <a:xfrm>
            <a:off x="4434604" y="3900193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B9AF119-CD3F-4177-8233-4899A3E52891}"/>
              </a:ext>
            </a:extLst>
          </p:cNvPr>
          <p:cNvSpPr/>
          <p:nvPr/>
        </p:nvSpPr>
        <p:spPr>
          <a:xfrm>
            <a:off x="446750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5F6D4C7-EA2C-4314-B690-91C702D9E0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64244" y="3509956"/>
            <a:ext cx="1419698" cy="133451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CE8416A-A4F7-4EDB-AFAC-3667B99CFC05}"/>
              </a:ext>
            </a:extLst>
          </p:cNvPr>
          <p:cNvSpPr/>
          <p:nvPr/>
        </p:nvSpPr>
        <p:spPr>
          <a:xfrm flipH="1">
            <a:off x="7489536" y="388606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7CF3A7A-8BB3-459D-AEC1-528576E644E6}"/>
              </a:ext>
            </a:extLst>
          </p:cNvPr>
          <p:cNvSpPr/>
          <p:nvPr/>
        </p:nvSpPr>
        <p:spPr>
          <a:xfrm rot="5400000">
            <a:off x="5911271" y="3072384"/>
            <a:ext cx="535709" cy="48463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0BFA4A-3F6B-43FD-BA6E-68C685C58B2A}"/>
              </a:ext>
            </a:extLst>
          </p:cNvPr>
          <p:cNvSpPr txBox="1"/>
          <p:nvPr/>
        </p:nvSpPr>
        <p:spPr>
          <a:xfrm>
            <a:off x="1937027" y="429469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Supervised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69C5B3-11E9-43FD-89EB-B55CE63151DC}"/>
              </a:ext>
            </a:extLst>
          </p:cNvPr>
          <p:cNvSpPr txBox="1"/>
          <p:nvPr/>
        </p:nvSpPr>
        <p:spPr>
          <a:xfrm>
            <a:off x="1554281" y="593679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Reinforcement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974D46-DC9B-41E9-9A4D-DD5AB1732B1F}"/>
              </a:ext>
            </a:extLst>
          </p:cNvPr>
          <p:cNvSpPr txBox="1"/>
          <p:nvPr/>
        </p:nvSpPr>
        <p:spPr>
          <a:xfrm>
            <a:off x="4921403" y="3098428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Finetune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5B0DA0-8BC9-439A-88AD-8EE768637C1A}"/>
              </a:ext>
            </a:extLst>
          </p:cNvPr>
          <p:cNvSpPr txBox="1"/>
          <p:nvPr/>
        </p:nvSpPr>
        <p:spPr>
          <a:xfrm>
            <a:off x="8264243" y="228683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大量擷取網路資訊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9018D2E6-2701-4F55-B2E9-E66BF422AAD1}"/>
              </a:ext>
            </a:extLst>
          </p:cNvPr>
          <p:cNvSpPr/>
          <p:nvPr/>
        </p:nvSpPr>
        <p:spPr>
          <a:xfrm flipH="1">
            <a:off x="7489535" y="2292944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E41BEE-67D0-42FF-8BB4-51727FD55F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36414" y="5144261"/>
            <a:ext cx="1641607" cy="1252073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16C7FAF-E2BB-475B-AC8B-29B13893EC75}"/>
              </a:ext>
            </a:extLst>
          </p:cNvPr>
          <p:cNvSpPr/>
          <p:nvPr/>
        </p:nvSpPr>
        <p:spPr>
          <a:xfrm flipH="1">
            <a:off x="748953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71239" y="15116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文字接龍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0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提示工程（</a:t>
            </a:r>
            <a:r>
              <a:rPr lang="en-US" altLang="zh-TW" dirty="0" smtClean="0"/>
              <a:t>prompt engineering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en-US" dirty="0" smtClean="0"/>
              <a:t>策略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r>
              <a:rPr lang="zh-TW" altLang="en-US" dirty="0"/>
              <a:t>提供</a:t>
            </a:r>
            <a:r>
              <a:rPr lang="zh-TW" altLang="en-US" dirty="0" smtClean="0"/>
              <a:t>上下文</a:t>
            </a:r>
            <a:endParaRPr lang="en-US" altLang="zh-TW" dirty="0" smtClean="0"/>
          </a:p>
          <a:p>
            <a:r>
              <a:rPr lang="zh-TW" altLang="en-US" dirty="0"/>
              <a:t>控制生成的</a:t>
            </a:r>
            <a:r>
              <a:rPr lang="zh-TW" altLang="en-US" dirty="0" smtClean="0"/>
              <a:t>長度</a:t>
            </a:r>
            <a:endParaRPr lang="en-US" altLang="zh-TW" dirty="0" smtClean="0"/>
          </a:p>
          <a:p>
            <a:r>
              <a:rPr lang="zh-TW" altLang="en-US" dirty="0"/>
              <a:t>引導生成</a:t>
            </a:r>
            <a:r>
              <a:rPr lang="zh-TW" altLang="en-US" dirty="0" smtClean="0"/>
              <a:t>風格</a:t>
            </a:r>
            <a:endParaRPr lang="en-US" altLang="zh-TW" dirty="0" smtClean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建立參考文獻表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案例展示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</a:t>
            </a:r>
            <a:r>
              <a:rPr lang="zh-TW" altLang="en-US" sz="3200" dirty="0" smtClean="0"/>
              <a:t>法務部保護司委託研究）</a:t>
            </a:r>
            <a:endParaRPr lang="zh-TW" altLang="en-US" sz="3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再犯預測知識體系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 smtClean="0"/>
              <a:t>再犯預測研究知識體系進階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知識經濟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6F1BB-725A-4E2C-9D37-AE639DF5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E16603-3EFC-4791-9323-F20ED2A4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蒐集國內外文獻整理再犯風險影響因子</a:t>
            </a:r>
          </a:p>
          <a:p>
            <a:r>
              <a:rPr lang="zh-TW" altLang="en-US" dirty="0"/>
              <a:t>應用大數據技術建立再犯風險本土常模</a:t>
            </a:r>
          </a:p>
          <a:p>
            <a:r>
              <a:rPr lang="zh-TW" altLang="en-US" dirty="0"/>
              <a:t>研發保護管束人再犯風險評估智慧系統</a:t>
            </a:r>
          </a:p>
          <a:p>
            <a:r>
              <a:rPr lang="zh-TW" altLang="en-US" dirty="0"/>
              <a:t>藉由資料庫探勘編制再犯風險因子清單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A670C-490A-45F4-B397-B290EF72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研究構想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E94DF-87D1-49D1-B7C1-F1286740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釐清觀護作業流程</a:t>
            </a:r>
          </a:p>
          <a:p>
            <a:pPr lvl="0"/>
            <a:r>
              <a:rPr lang="zh-TW" altLang="zh-TW" dirty="0"/>
              <a:t>蒐集觀護個案相關資料</a:t>
            </a:r>
          </a:p>
          <a:p>
            <a:pPr lvl="0"/>
            <a:r>
              <a:rPr lang="zh-TW" altLang="zh-TW" dirty="0"/>
              <a:t>建構觀護個案資料管理系統</a:t>
            </a:r>
            <a:endParaRPr lang="zh-TW" altLang="en-US" dirty="0"/>
          </a:p>
          <a:p>
            <a:pPr lvl="0"/>
            <a:r>
              <a:rPr lang="zh-TW" altLang="zh-TW" dirty="0"/>
              <a:t>探勘資料萃取可用資訊</a:t>
            </a:r>
          </a:p>
          <a:p>
            <a:pPr lvl="0"/>
            <a:r>
              <a:rPr lang="zh-TW" altLang="en-US" dirty="0"/>
              <a:t>建立</a:t>
            </a:r>
            <a:r>
              <a:rPr lang="zh-TW" altLang="zh-TW" dirty="0"/>
              <a:t>資料導向再犯風險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</a:p>
          <a:p>
            <a:pPr lvl="0"/>
            <a:r>
              <a:rPr lang="zh-TW" altLang="en-US" dirty="0"/>
              <a:t>評估驗證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  <a:r>
              <a:rPr lang="zh-TW" altLang="en-US" dirty="0"/>
              <a:t>適用性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跨領域</a:t>
            </a:r>
            <a:r>
              <a:rPr lang="zh-TW" altLang="en-US" dirty="0"/>
              <a:t>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583651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431179" y="4664915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75" y="3112047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>
            <p:extLst/>
          </p:nvPr>
        </p:nvGraphicFramePr>
        <p:xfrm>
          <a:off x="622255" y="2151142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46" y="3112047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19" y="3112047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266" y="3244769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440501" y="3537995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33272" y="3537994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96629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231291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20533" y="1762640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80271" y="529468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840514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470246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3407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95059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1679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44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/>
          </p:nvPr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089414" y="4384900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7880" y="6127504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CD9317-6448-4E9B-B72C-B3F6D2E2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56B703-E224-45AF-8BCE-7B090AD2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針對法務部</a:t>
            </a:r>
            <a:r>
              <a:rPr lang="zh-TW" altLang="en-US" sz="2400" dirty="0"/>
              <a:t>下轄電子</a:t>
            </a:r>
            <a:r>
              <a:rPr lang="zh-TW" altLang="zh-TW" sz="2400" dirty="0"/>
              <a:t>資料進行蒐集與分析</a:t>
            </a:r>
            <a:r>
              <a:rPr lang="zh-TW" altLang="en-US" sz="2400" dirty="0"/>
              <a:t>，含</a:t>
            </a:r>
            <a:r>
              <a:rPr lang="zh-TW" altLang="zh-TW" sz="2400" dirty="0"/>
              <a:t>觀護人案管作業子系統</a:t>
            </a:r>
            <a:r>
              <a:rPr lang="zh-TW" altLang="en-US" sz="2400" dirty="0"/>
              <a:t>、</a:t>
            </a:r>
            <a:r>
              <a:rPr lang="zh-TW" altLang="zh-TW" sz="2400" dirty="0"/>
              <a:t>獄政管理資訊系統</a:t>
            </a:r>
            <a:r>
              <a:rPr lang="zh-TW" altLang="en-US" sz="2400" dirty="0"/>
              <a:t>、</a:t>
            </a:r>
            <a:r>
              <a:rPr lang="zh-TW" altLang="zh-TW" sz="2400" dirty="0"/>
              <a:t>刑案資訊整合系統</a:t>
            </a:r>
            <a:endParaRPr lang="en-US" altLang="zh-TW" sz="2400" dirty="0"/>
          </a:p>
          <a:p>
            <a:r>
              <a:rPr lang="zh-TW" altLang="en-US" sz="2400" dirty="0"/>
              <a:t>全省</a:t>
            </a:r>
            <a:r>
              <a:rPr lang="en-US" altLang="zh-TW" sz="2400" dirty="0"/>
              <a:t>22</a:t>
            </a:r>
            <a:r>
              <a:rPr lang="zh-TW" altLang="zh-TW" sz="2400" dirty="0"/>
              <a:t>地檢署蒐集</a:t>
            </a:r>
            <a:r>
              <a:rPr lang="zh-TW" altLang="en-US" sz="2400" dirty="0"/>
              <a:t>保護管束</a:t>
            </a:r>
            <a:r>
              <a:rPr lang="zh-TW" altLang="zh-TW" sz="2400" dirty="0"/>
              <a:t>個案</a:t>
            </a:r>
            <a:r>
              <a:rPr lang="zh-TW" altLang="en-US" sz="2400" dirty="0"/>
              <a:t>資料</a:t>
            </a:r>
            <a:r>
              <a:rPr lang="zh-TW" altLang="zh-TW" sz="2400" dirty="0"/>
              <a:t>，包括性</a:t>
            </a:r>
            <a:r>
              <a:rPr lang="zh-TW" altLang="en-US" sz="2400" dirty="0"/>
              <a:t>暴力犯罪</a:t>
            </a:r>
            <a:r>
              <a:rPr lang="zh-TW" altLang="zh-TW" sz="2400" dirty="0"/>
              <a:t>、毒品</a:t>
            </a:r>
            <a:r>
              <a:rPr lang="zh-TW" altLang="en-US" sz="2400" dirty="0"/>
              <a:t>犯罪</a:t>
            </a:r>
            <a:r>
              <a:rPr lang="zh-TW" altLang="zh-TW" sz="2400" dirty="0"/>
              <a:t>、暴力</a:t>
            </a:r>
            <a:r>
              <a:rPr lang="zh-TW" altLang="en-US" sz="2400" dirty="0"/>
              <a:t>犯罪</a:t>
            </a:r>
            <a:r>
              <a:rPr lang="zh-TW" altLang="zh-TW" sz="2400" dirty="0"/>
              <a:t>、</a:t>
            </a:r>
            <a:r>
              <a:rPr lang="zh-TW" altLang="en-US" sz="2400" dirty="0"/>
              <a:t>財產犯罪、詐欺犯罪、酒駕犯罪、公共危險罪等七類</a:t>
            </a:r>
            <a:endParaRPr lang="en-US" altLang="zh-TW" sz="2400" dirty="0"/>
          </a:p>
          <a:p>
            <a:r>
              <a:rPr lang="zh-TW" altLang="zh-TW" sz="2400" dirty="0"/>
              <a:t>依與觀護人訪談結果及參考國外文獻考量之</a:t>
            </a:r>
            <a:r>
              <a:rPr lang="zh-TW" altLang="en-US" sz="2400" dirty="0"/>
              <a:t>特徵因子</a:t>
            </a:r>
            <a:r>
              <a:rPr lang="zh-TW" altLang="zh-TW" sz="2400" dirty="0"/>
              <a:t>擬定資料蒐集項目共計</a:t>
            </a:r>
            <a:r>
              <a:rPr lang="en-US" altLang="zh-TW" sz="2400" dirty="0"/>
              <a:t>78</a:t>
            </a:r>
            <a:r>
              <a:rPr lang="zh-TW" altLang="zh-TW" sz="2400" dirty="0"/>
              <a:t>項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6517E-4A36-447A-80C5-E3EB50D8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BDB9F-9390-414E-9089-D9152B4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案管資料</a:t>
            </a:r>
            <a:r>
              <a:rPr lang="zh-TW" altLang="en-US" dirty="0"/>
              <a:t>中</a:t>
            </a:r>
            <a:r>
              <a:rPr lang="zh-TW" altLang="zh-TW" dirty="0"/>
              <a:t>個案有多次採尿紀錄</a:t>
            </a:r>
            <a:r>
              <a:rPr lang="zh-TW" altLang="en-US" dirty="0"/>
              <a:t>（一對多）</a:t>
            </a:r>
            <a:endParaRPr lang="en-US" altLang="zh-TW" dirty="0"/>
          </a:p>
          <a:p>
            <a:r>
              <a:rPr lang="zh-TW" altLang="en-US" dirty="0"/>
              <a:t>同一統號有不同（多）觀護案號</a:t>
            </a:r>
            <a:endParaRPr lang="en-US" altLang="zh-TW" dirty="0"/>
          </a:p>
          <a:p>
            <a:r>
              <a:rPr lang="zh-TW" altLang="en-US" dirty="0"/>
              <a:t>部份</a:t>
            </a:r>
            <a:r>
              <a:rPr lang="zh-TW" altLang="zh-TW" dirty="0"/>
              <a:t>資料欄位內容的空值</a:t>
            </a:r>
            <a:r>
              <a:rPr lang="zh-TW" altLang="en-US" dirty="0"/>
              <a:t>情形嚴重</a:t>
            </a:r>
            <a:endParaRPr lang="en-US" altLang="zh-TW" dirty="0"/>
          </a:p>
          <a:p>
            <a:r>
              <a:rPr lang="zh-TW" altLang="en-US" dirty="0"/>
              <a:t>時間以民國格式紀錄</a:t>
            </a:r>
            <a:endParaRPr lang="en-US" altLang="zh-TW" dirty="0"/>
          </a:p>
          <a:p>
            <a:r>
              <a:rPr lang="zh-TW" altLang="en-US" dirty="0"/>
              <a:t>刑期資料中出現異常數據</a:t>
            </a:r>
            <a:endParaRPr lang="en-US" altLang="zh-TW" dirty="0"/>
          </a:p>
          <a:p>
            <a:r>
              <a:rPr lang="zh-TW" altLang="en-US" dirty="0"/>
              <a:t>資料存有資料雜訊現象</a:t>
            </a:r>
            <a:endParaRPr lang="en-US" altLang="zh-TW" dirty="0"/>
          </a:p>
          <a:p>
            <a:r>
              <a:rPr lang="zh-TW" altLang="en-US" dirty="0"/>
              <a:t>觀護資料項目多為靜態類資料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FE17-1674-410B-B0DB-2FA10A5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33EFB9-4D7D-41D9-ACB9-8FA0FC7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TW" altLang="zh-TW" sz="2400" dirty="0"/>
              <a:t>將</a:t>
            </a:r>
            <a:r>
              <a:rPr lang="zh-TW" altLang="en-US" sz="2400" dirty="0"/>
              <a:t>日期資料由「民國格式」轉換為「</a:t>
            </a:r>
            <a:r>
              <a:rPr lang="en-US" altLang="zh-TW" sz="2400" dirty="0"/>
              <a:t>YYYY-MM-DD</a:t>
            </a:r>
            <a:r>
              <a:rPr lang="zh-TW" altLang="en-US" sz="2400" dirty="0"/>
              <a:t>」</a:t>
            </a:r>
            <a:r>
              <a:rPr lang="zh-TW" altLang="zh-TW" sz="2400" dirty="0"/>
              <a:t>格式。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將「終結日期」空欄值填入「保護管束結束時間」，並將「終結情形」空欄值填入「保護管束中」字串。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在資料表新增年齡欄位並參考「生日」</a:t>
            </a:r>
            <a:r>
              <a:rPr lang="zh-TW" altLang="en-US" sz="2400" dirty="0"/>
              <a:t>計</a:t>
            </a:r>
            <a:r>
              <a:rPr lang="zh-TW" altLang="zh-TW" sz="2400" dirty="0"/>
              <a:t>算年齡。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在資料表新增欄位「保護管束期間」與「實際保管長度」。</a:t>
            </a:r>
            <a:endParaRPr lang="en-US" altLang="zh-TW" sz="2400" dirty="0"/>
          </a:p>
          <a:p>
            <a:pPr>
              <a:lnSpc>
                <a:spcPct val="110000"/>
              </a:lnSpc>
            </a:pPr>
            <a:r>
              <a:rPr lang="zh-TW" altLang="zh-TW" sz="2400" dirty="0"/>
              <a:t>以</a:t>
            </a:r>
            <a:r>
              <a:rPr lang="zh-TW" altLang="en-US" sz="2400" dirty="0"/>
              <a:t>資料表</a:t>
            </a:r>
            <a:r>
              <a:rPr lang="zh-TW" altLang="zh-TW" sz="2400" dirty="0"/>
              <a:t>交叉參考方式</a:t>
            </a:r>
            <a:r>
              <a:rPr lang="zh-TW" altLang="en-US" sz="2400" dirty="0"/>
              <a:t>由</a:t>
            </a:r>
            <a:r>
              <a:rPr lang="zh-TW" altLang="zh-TW" sz="2400" dirty="0"/>
              <a:t>「獄政資料」補齊</a:t>
            </a:r>
            <a:r>
              <a:rPr lang="zh-TW" altLang="en-US" sz="2400" dirty="0"/>
              <a:t>「案管資料」中</a:t>
            </a:r>
            <a:r>
              <a:rPr lang="zh-TW" altLang="zh-TW" sz="2400" dirty="0"/>
              <a:t>「教育」、「職業」</a:t>
            </a:r>
            <a:r>
              <a:rPr lang="zh-TW" altLang="en-US" sz="2400" dirty="0"/>
              <a:t>欄資料</a:t>
            </a:r>
            <a:r>
              <a:rPr lang="zh-TW" altLang="zh-TW" sz="2400" dirty="0"/>
              <a:t>，「神智」則可從「健康情形」內容填補</a:t>
            </a:r>
            <a:r>
              <a:rPr lang="zh-TW" altLang="en-US" sz="2400" dirty="0"/>
              <a:t>，</a:t>
            </a:r>
            <a:r>
              <a:rPr lang="zh-TW" altLang="zh-TW" sz="2400" dirty="0"/>
              <a:t>「兵役」與「婚姻」欄位</a:t>
            </a:r>
            <a:r>
              <a:rPr lang="zh-TW" altLang="en-US" sz="2400" dirty="0"/>
              <a:t>缺值太多無法填補，故不予使用。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-19943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287445"/>
              </p:ext>
            </p:extLst>
          </p:nvPr>
        </p:nvGraphicFramePr>
        <p:xfrm>
          <a:off x="1709056" y="828472"/>
          <a:ext cx="9194759" cy="55278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5256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1961377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349144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939262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606454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573266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634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65125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知識經濟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847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CFFDD-F09B-4AF9-B0DA-6D9B306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類別資料分佈不平衡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505EE9-8D1E-43F5-8073-F474AF766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3728"/>
            <a:ext cx="5181600" cy="40433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/>
              <a:t>解決方法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權重法</a:t>
            </a:r>
            <a:r>
              <a:rPr lang="en-US" altLang="zh-TW" dirty="0"/>
              <a:t>:</a:t>
            </a:r>
            <a:r>
              <a:rPr lang="zh-TW" altLang="en-US" dirty="0"/>
              <a:t>訓練模型時改變不平衡分類時多數資料類別與少數資料類別的權重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上採樣</a:t>
            </a:r>
            <a:r>
              <a:rPr lang="zh-TW" altLang="en-US" dirty="0"/>
              <a:t> </a:t>
            </a:r>
            <a:r>
              <a:rPr lang="en-US" altLang="zh-TW" dirty="0"/>
              <a:t>(Oversampling):</a:t>
            </a:r>
            <a:r>
              <a:rPr lang="zh-TW" altLang="en-US" dirty="0"/>
              <a:t>由少數資料類別抽樣新的資料</a:t>
            </a:r>
            <a:r>
              <a:rPr lang="zh-TW" altLang="en-US" dirty="0" smtClean="0"/>
              <a:t>樣本擴充</a:t>
            </a:r>
            <a:r>
              <a:rPr lang="zh-TW" altLang="en-US" dirty="0"/>
              <a:t>少數資料類別的樣本量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SMOTE</a:t>
            </a:r>
            <a:r>
              <a:rPr lang="zh-TW" altLang="en-US" dirty="0"/>
              <a:t>會對每個少數類樣本進行處理</a:t>
            </a:r>
            <a:r>
              <a:rPr lang="zh-TW" altLang="en-US" dirty="0" smtClean="0"/>
              <a:t>，引入</a:t>
            </a:r>
            <a:r>
              <a:rPr lang="zh-TW" altLang="en-US" dirty="0"/>
              <a:t>一些合成數據點來連接這些少數類樣本與其最近的鄰居。這些鄰居是從</a:t>
            </a:r>
            <a:r>
              <a:rPr lang="en-US" altLang="zh-TW" dirty="0"/>
              <a:t>k</a:t>
            </a:r>
            <a:r>
              <a:rPr lang="zh-TW" altLang="en-US" dirty="0"/>
              <a:t>個</a:t>
            </a:r>
            <a:r>
              <a:rPr lang="zh-TW" altLang="en-US" dirty="0" smtClean="0"/>
              <a:t>最近鄰居</a:t>
            </a:r>
            <a:r>
              <a:rPr lang="zh-TW" altLang="en-US" dirty="0"/>
              <a:t>中隨機</a:t>
            </a:r>
            <a:r>
              <a:rPr lang="zh-TW" altLang="en-US" dirty="0" smtClean="0"/>
              <a:t>選擇。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下採樣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Undersampling</a:t>
            </a:r>
            <a:r>
              <a:rPr lang="en-US" altLang="zh-TW" dirty="0"/>
              <a:t>):</a:t>
            </a:r>
            <a:r>
              <a:rPr lang="zh-TW" altLang="en-US" dirty="0"/>
              <a:t>由多數資料類別中隨機採樣選取與少數資料類別相同數量的資料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8733C-7151-467B-B772-1C9A1728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68CAE4-AC0C-4F3E-B97C-ECE5739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50</a:t>
            </a:fld>
            <a:endParaRPr lang="zh-TW" altLang="en-US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D607FCF-C16E-4DD0-983E-EA5FC8708D4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94647" y="29028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F18251FA-F862-40CC-AE83-EF513DA65B36}"/>
              </a:ext>
            </a:extLst>
          </p:cNvPr>
          <p:cNvSpPr txBox="1"/>
          <p:nvPr/>
        </p:nvSpPr>
        <p:spPr>
          <a:xfrm>
            <a:off x="838200" y="1396644"/>
            <a:ext cx="10428447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機器學習分類模型對於類別資料分佈不平衡的效能不佳，因為模型分類結果傾向至資料多數的類別。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0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AACA11A2-D30D-05CA-786A-8ABCC7FB8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Calibri" panose="020F0502020204030204" pitchFamily="34" charset="0"/>
              </a:rPr>
              <a:t>重要因子評估</a:t>
            </a:r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D2B2DF10-CCCD-885D-43E1-2A1FBA551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533" y="1690688"/>
            <a:ext cx="6347734" cy="4193139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TW" altLang="en-US" sz="2200" dirty="0"/>
              <a:t>隨機</a:t>
            </a:r>
            <a:r>
              <a:rPr lang="zh-TW" altLang="en-US" sz="2200" dirty="0" smtClean="0"/>
              <a:t>森林</a:t>
            </a:r>
            <a:r>
              <a:rPr lang="zh-TW" altLang="zh-TW" sz="2200" dirty="0" smtClean="0"/>
              <a:t>給予</a:t>
            </a:r>
            <a:r>
              <a:rPr lang="zh-TW" altLang="zh-TW" sz="2200" dirty="0"/>
              <a:t>每一個預測因子在不同環境下相同機會建立模型，以探討對於結果較複雜的反應</a:t>
            </a:r>
            <a:endParaRPr lang="en-US" altLang="zh-TW" sz="2200" dirty="0"/>
          </a:p>
          <a:p>
            <a:pPr algn="just" eaLnBrk="1" hangingPunct="1">
              <a:lnSpc>
                <a:spcPct val="100000"/>
              </a:lnSpc>
            </a:pPr>
            <a:r>
              <a:rPr lang="zh-TW" altLang="zh-TW" sz="2200" dirty="0"/>
              <a:t>預測變數重要性評估計算</a:t>
            </a:r>
            <a:r>
              <a:rPr lang="zh-TW" altLang="zh-TW" sz="2200" u="sng" dirty="0"/>
              <a:t>每一個預測因子在所有建立的分類樹中的影響</a:t>
            </a:r>
            <a:r>
              <a:rPr lang="zh-TW" altLang="en-US" sz="2200" dirty="0"/>
              <a:t>，可利用</a:t>
            </a:r>
            <a:r>
              <a:rPr lang="zh-TW" altLang="zh-TW" sz="2200" dirty="0"/>
              <a:t>預測變數在</a:t>
            </a:r>
            <a:r>
              <a:rPr lang="zh-TW" altLang="en-US" sz="2200" dirty="0"/>
              <a:t>隨機森林模型</a:t>
            </a:r>
            <a:r>
              <a:rPr lang="zh-TW" altLang="zh-TW" sz="2200" dirty="0"/>
              <a:t>中</a:t>
            </a:r>
            <a:r>
              <a:rPr lang="zh-TW" altLang="zh-TW" sz="2200" u="sng" dirty="0"/>
              <a:t>出現的次數</a:t>
            </a:r>
            <a:r>
              <a:rPr lang="zh-TW" altLang="en-US" sz="2200" dirty="0"/>
              <a:t>，或利用 </a:t>
            </a:r>
            <a:r>
              <a:rPr lang="en-US" altLang="zh-TW" sz="2200" u="sng" dirty="0"/>
              <a:t>Gini Gain </a:t>
            </a:r>
            <a:r>
              <a:rPr lang="zh-TW" altLang="en-US" sz="2200" dirty="0"/>
              <a:t>評估預測變數改進效果</a:t>
            </a:r>
            <a:endParaRPr lang="en-US" altLang="zh-TW" sz="2200" dirty="0"/>
          </a:p>
          <a:p>
            <a:pPr eaLnBrk="1" hangingPunct="1">
              <a:lnSpc>
                <a:spcPct val="100000"/>
              </a:lnSpc>
            </a:pPr>
            <a:r>
              <a:rPr lang="zh-TW" altLang="zh-TW" sz="2200" dirty="0"/>
              <a:t>利用「排列精準重要性」量測方法，將</a:t>
            </a:r>
            <a:r>
              <a:rPr lang="zh-TW" altLang="zh-TW" sz="2200" u="sng" dirty="0"/>
              <a:t>隨機排列預測變數的值</a:t>
            </a:r>
            <a:r>
              <a:rPr lang="zh-TW" altLang="zh-TW" sz="2200" dirty="0"/>
              <a:t>。當重新排列預測變數，與未經排列的預測變數結合，計算隨機排列變數前及之後的預測準確率，再將其針對所有分類樹予以平均</a:t>
            </a:r>
            <a:endParaRPr lang="zh-TW" altLang="en-US" sz="2200" dirty="0"/>
          </a:p>
        </p:txBody>
      </p:sp>
      <p:pic>
        <p:nvPicPr>
          <p:cNvPr id="64516" name="圖片 3">
            <a:extLst>
              <a:ext uri="{FF2B5EF4-FFF2-40B4-BE49-F238E27FC236}">
                <a16:creationId xmlns:a16="http://schemas.microsoft.com/office/drawing/2014/main" id="{73EB6BA5-9678-C642-B5D8-B6BCC774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690688"/>
            <a:ext cx="39243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>
            <a:extLst>
              <a:ext uri="{FF2B5EF4-FFF2-40B4-BE49-F238E27FC236}">
                <a16:creationId xmlns:a16="http://schemas.microsoft.com/office/drawing/2014/main" id="{A032533C-AE2B-3C22-B90F-C789AF23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49FAB00-FAAC-2E42-AA9E-0DE0A3FB4E7C}" type="slidenum">
              <a:rPr lang="en-GB" altLang="zh-TW" sz="140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51</a:t>
            </a:fld>
            <a:endParaRPr lang="en-GB" altLang="zh-TW" sz="1400">
              <a:latin typeface="Times New Roman" panose="02020603050405020304" pitchFamily="18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極限梯度</a:t>
            </a:r>
            <a:r>
              <a:rPr lang="zh-TW" altLang="zh-TW" dirty="0" smtClean="0"/>
              <a:t>提升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XGBoost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梯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提升（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）演算法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機器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學習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建立分類樹模型的過程中</a:t>
            </a:r>
            <a:r>
              <a:rPr lang="zh-TW" altLang="zh-TW" sz="2400" dirty="0" smtClean="0"/>
              <a:t>後生成</a:t>
            </a:r>
            <a:r>
              <a:rPr lang="zh-TW" altLang="zh-TW" sz="2400" dirty="0"/>
              <a:t>的分類樹修正</a:t>
            </a:r>
            <a:r>
              <a:rPr lang="zh-TW" altLang="zh-TW" sz="2400" dirty="0" smtClean="0"/>
              <a:t>前分類樹錯</a:t>
            </a:r>
            <a:r>
              <a:rPr lang="zh-TW" altLang="en-US" sz="2400" dirty="0" smtClean="0"/>
              <a:t>誤，</a:t>
            </a:r>
            <a:r>
              <a:rPr lang="zh-TW" altLang="zh-TW" sz="2400" dirty="0" smtClean="0"/>
              <a:t>新</a:t>
            </a:r>
            <a:r>
              <a:rPr lang="zh-TW" altLang="zh-TW" sz="2400" dirty="0"/>
              <a:t>的分類樹針對舊的分類樹預測</a:t>
            </a:r>
            <a:r>
              <a:rPr lang="zh-TW" altLang="zh-TW" sz="2400" dirty="0" smtClean="0"/>
              <a:t>不好</a:t>
            </a:r>
            <a:r>
              <a:rPr lang="zh-TW" altLang="zh-TW" sz="2400" dirty="0"/>
              <a:t>的部分</a:t>
            </a:r>
            <a:r>
              <a:rPr lang="zh-TW" altLang="zh-TW" sz="2400" dirty="0" smtClean="0"/>
              <a:t>做補</a:t>
            </a:r>
            <a:r>
              <a:rPr lang="zh-TW" altLang="zh-TW" sz="2400" dirty="0"/>
              <a:t>強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再</a:t>
            </a:r>
            <a:r>
              <a:rPr lang="zh-TW" altLang="zh-TW" sz="2400" dirty="0" smtClean="0"/>
              <a:t>將</a:t>
            </a:r>
            <a:r>
              <a:rPr lang="zh-TW" altLang="zh-TW" sz="2400" dirty="0"/>
              <a:t>所有簡單的樹結合在一起成為最後的預測輸出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一種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高效、靈活且易於使用的機器學習算法，能夠處理各種結構化和非結構化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數據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支持並行處理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，具高度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可解釋性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，提供特徵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重要性評估，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可以協助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分析哪些特徵對模型的貢獻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 smtClean="0"/>
              <a:t>展現</a:t>
            </a:r>
            <a:r>
              <a:rPr lang="zh-TW" altLang="zh-TW" sz="2400" dirty="0"/>
              <a:t>精確、效率、及可執行性的特性</a:t>
            </a:r>
            <a:r>
              <a:rPr lang="zh-TW" altLang="zh-TW" sz="2400" dirty="0" smtClean="0"/>
              <a:t>，近年來</a:t>
            </a:r>
            <a:r>
              <a:rPr lang="zh-TW" altLang="en-US" sz="2400" dirty="0" smtClean="0"/>
              <a:t>各種大數據機器學習競賽中獲獎者</a:t>
            </a:r>
            <a:r>
              <a:rPr lang="zh-TW" altLang="zh-TW" sz="2400" dirty="0" smtClean="0"/>
              <a:t>常用</a:t>
            </a:r>
            <a:r>
              <a:rPr lang="zh-TW" altLang="zh-TW" sz="2400" dirty="0"/>
              <a:t>的機器學習</a:t>
            </a:r>
            <a:r>
              <a:rPr lang="zh-TW" altLang="zh-TW" sz="2400" dirty="0" smtClean="0"/>
              <a:t>方法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2023/3/27 </a:t>
            </a:r>
            <a:r>
              <a:rPr lang="zh-TW" altLang="en-US" smtClean="0"/>
              <a:t>＠中央警察大學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0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XGBoost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Random forest</a:t>
            </a:r>
            <a:r>
              <a:rPr lang="zh-TW" altLang="en-US" dirty="0" smtClean="0"/>
              <a:t>效能比較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54" y="1618338"/>
            <a:ext cx="6464691" cy="250750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2023/3/27 </a:t>
            </a:r>
            <a:r>
              <a:rPr lang="zh-TW" altLang="en-US" smtClean="0"/>
              <a:t>＠中央警察大學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" y="4125840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21" y="4424707"/>
            <a:ext cx="3681136" cy="24332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891" y="1690688"/>
            <a:ext cx="3608361" cy="25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4A146-5BCA-4E88-8CD7-181C0E1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模型預測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7" y="674032"/>
            <a:ext cx="6316458" cy="54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結語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知識成為新型的經濟型態</a:t>
            </a:r>
            <a:endParaRPr lang="en-US" altLang="zh-TW" dirty="0" smtClean="0"/>
          </a:p>
          <a:p>
            <a:r>
              <a:rPr lang="zh-TW" altLang="en-US" dirty="0" smtClean="0"/>
              <a:t>知識的內含與類別</a:t>
            </a:r>
            <a:endParaRPr lang="en-US" altLang="zh-TW" dirty="0" smtClean="0"/>
          </a:p>
          <a:p>
            <a:r>
              <a:rPr lang="zh-TW" altLang="en-US" dirty="0" smtClean="0"/>
              <a:t>知識支持組織決策支援</a:t>
            </a:r>
            <a:endParaRPr lang="en-US" altLang="zh-TW" dirty="0" smtClean="0"/>
          </a:p>
          <a:p>
            <a:r>
              <a:rPr lang="zh-TW" altLang="en-US" dirty="0" smtClean="0"/>
              <a:t>建立個人知識網絡</a:t>
            </a:r>
            <a:endParaRPr lang="en-US" altLang="zh-TW" dirty="0" smtClean="0"/>
          </a:p>
          <a:p>
            <a:r>
              <a:rPr lang="zh-TW" altLang="en-US" dirty="0" smtClean="0"/>
              <a:t>個人知識工具運用</a:t>
            </a:r>
            <a:endParaRPr lang="en-US" altLang="zh-TW" dirty="0" smtClean="0"/>
          </a:p>
          <a:p>
            <a:r>
              <a:rPr lang="zh-TW" altLang="en-US" dirty="0" smtClean="0"/>
              <a:t>再犯預測案例展示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侯智薰，了解何謂「知識管理」前，先搞懂知識的特性與分類，關鍵評論，</a:t>
            </a:r>
            <a:r>
              <a:rPr lang="en-US" altLang="zh-TW" sz="1800" dirty="0"/>
              <a:t>2017/7/16</a:t>
            </a:r>
            <a:endParaRPr lang="zh-TW" altLang="en-US" sz="1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組織中的知識源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個人知識</a:t>
            </a:r>
            <a:endParaRPr lang="en-US" altLang="zh-TW" dirty="0" smtClean="0"/>
          </a:p>
          <a:p>
            <a:pPr lvl="1"/>
            <a:r>
              <a:rPr lang="zh-TW" altLang="en-US" dirty="0"/>
              <a:t>員工本身所擁有的知識，包括特定技能、經驗、習慣、直覺、價值觀</a:t>
            </a:r>
            <a:r>
              <a:rPr lang="zh-TW" altLang="en-US" dirty="0" smtClean="0"/>
              <a:t>等。如何將員工</a:t>
            </a:r>
            <a:r>
              <a:rPr lang="zh-TW" altLang="en-US" dirty="0"/>
              <a:t>知識化為組織的結構化知識</a:t>
            </a:r>
            <a:r>
              <a:rPr lang="zh-TW" altLang="en-US" dirty="0" smtClean="0"/>
              <a:t>，是</a:t>
            </a:r>
            <a:r>
              <a:rPr lang="zh-TW" altLang="en-US" dirty="0"/>
              <a:t>知識管理的重要工作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結構知識</a:t>
            </a:r>
            <a:endParaRPr lang="en-US" altLang="zh-TW" dirty="0" smtClean="0"/>
          </a:p>
          <a:p>
            <a:pPr lvl="1"/>
            <a:r>
              <a:rPr lang="zh-TW" altLang="en-US" dirty="0"/>
              <a:t>組織的知識，不會隨著員工離職而</a:t>
            </a:r>
            <a:r>
              <a:rPr lang="zh-TW" altLang="en-US" dirty="0" smtClean="0"/>
              <a:t>消失，包括</a:t>
            </a:r>
            <a:r>
              <a:rPr lang="zh-TW" altLang="en-US" dirty="0"/>
              <a:t>實體的知識與抽象的</a:t>
            </a:r>
            <a:r>
              <a:rPr lang="zh-TW" altLang="en-US" dirty="0" smtClean="0"/>
              <a:t>知識，實體</a:t>
            </a:r>
            <a:r>
              <a:rPr lang="zh-TW" altLang="en-US" dirty="0"/>
              <a:t>知識</a:t>
            </a:r>
            <a:r>
              <a:rPr lang="zh-TW" altLang="en-US" dirty="0" smtClean="0"/>
              <a:t>包括科技</a:t>
            </a:r>
            <a:r>
              <a:rPr lang="zh-TW" altLang="en-US" dirty="0"/>
              <a:t>、發明、資料、文件、製程等</a:t>
            </a:r>
            <a:r>
              <a:rPr lang="zh-TW" altLang="en-US" dirty="0" smtClean="0"/>
              <a:t>；抽象</a:t>
            </a:r>
            <a:r>
              <a:rPr lang="zh-TW" altLang="en-US" dirty="0"/>
              <a:t>的知識，如策略和管理文化、組織程序等</a:t>
            </a:r>
            <a:endParaRPr lang="en-US" altLang="zh-TW" dirty="0" smtClean="0"/>
          </a:p>
          <a:p>
            <a:r>
              <a:rPr lang="zh-TW" altLang="en-US" dirty="0" smtClean="0"/>
              <a:t>顧客知識</a:t>
            </a:r>
            <a:endParaRPr lang="en-US" altLang="zh-TW" dirty="0" smtClean="0"/>
          </a:p>
          <a:p>
            <a:pPr lvl="1"/>
            <a:r>
              <a:rPr lang="zh-TW" altLang="en-US" dirty="0"/>
              <a:t>企業所蒐集有關客戶的資訊，如顧客偏好、市場佔有率、顧客滯留率等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EED8-98C6-4953-9D48-7DCF5FBAF09B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44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知識經濟的指標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265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個人知識管理應用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作研究的建議</a:t>
            </a:r>
            <a:endParaRPr lang="en-US" altLang="zh-TW" dirty="0" smtClean="0"/>
          </a:p>
          <a:p>
            <a:r>
              <a:rPr lang="zh-TW" altLang="en-US" dirty="0" smtClean="0"/>
              <a:t>寫論文的建議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EF3-B9A5-4C1F-8A45-AAE03D1F499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8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</a:t>
            </a:r>
            <a:r>
              <a:rPr lang="zh-TW" altLang="en-US" b="1" dirty="0" smtClean="0"/>
              <a:t>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知識基本概念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存在</a:t>
            </a:r>
            <a:r>
              <a:rPr lang="zh-TW" altLang="en-US" dirty="0"/>
              <a:t>於人們腦中的決策與</a:t>
            </a:r>
            <a:r>
              <a:rPr lang="zh-TW" altLang="en-US" dirty="0" smtClean="0"/>
              <a:t>判斷準則解決</a:t>
            </a:r>
            <a:r>
              <a:rPr lang="zh-TW" altLang="en-US" dirty="0"/>
              <a:t>日常生活</a:t>
            </a:r>
            <a:r>
              <a:rPr lang="zh-TW" altLang="en-US" dirty="0" smtClean="0"/>
              <a:t>中面臨</a:t>
            </a:r>
            <a:r>
              <a:rPr lang="zh-TW" altLang="en-US" dirty="0"/>
              <a:t>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r>
              <a:rPr lang="zh-TW" altLang="en-US" dirty="0" smtClean="0"/>
              <a:t>知識</a:t>
            </a:r>
            <a:r>
              <a:rPr lang="zh-TW" altLang="en-US" dirty="0"/>
              <a:t>存在的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具體</a:t>
            </a:r>
            <a:r>
              <a:rPr lang="zh-TW" altLang="en-US" dirty="0"/>
              <a:t>的</a:t>
            </a:r>
            <a:r>
              <a:rPr lang="zh-TW" altLang="en-US" dirty="0" smtClean="0"/>
              <a:t>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意識</a:t>
            </a:r>
            <a:r>
              <a:rPr lang="zh-TW" altLang="en-US" dirty="0"/>
              <a:t>、識別力、智慧、法則、認知、經驗、技術、學習</a:t>
            </a:r>
            <a:r>
              <a:rPr lang="zh-TW" altLang="en-US" dirty="0" smtClean="0"/>
              <a:t>能力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模式能清楚第表達出事時間因果關係或數學方程式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基模為導引思考的心裡模式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直覺指以現有的理論或資料不能完全預測的現象、關係、或未來事件的臆測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4006</Words>
  <Application>Microsoft Office PowerPoint</Application>
  <PresentationFormat>寬螢幕</PresentationFormat>
  <Paragraphs>592</Paragraphs>
  <Slides>60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9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知識管理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組織知識管理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參考文獻管理</vt:lpstr>
      <vt:lpstr>知識網路資源</vt:lpstr>
      <vt:lpstr>善用人工智慧工具 ChatGPT</vt:lpstr>
      <vt:lpstr>ChatGPT誕生</vt:lpstr>
      <vt:lpstr>提示工程（prompt engineering） 策略</vt:lpstr>
      <vt:lpstr>建立參考文獻表</vt:lpstr>
      <vt:lpstr>案例展示</vt:lpstr>
      <vt:lpstr>再犯預測知識體系</vt:lpstr>
      <vt:lpstr>PowerPoint 簡報</vt:lpstr>
      <vt:lpstr>研究目標</vt:lpstr>
      <vt:lpstr>研究構想</vt:lpstr>
      <vt:lpstr>跨領域研究合作</vt:lpstr>
      <vt:lpstr>機器學習與再犯風險評估</vt:lpstr>
      <vt:lpstr>作業情境</vt:lpstr>
      <vt:lpstr>資料蒐集</vt:lpstr>
      <vt:lpstr>資料清理</vt:lpstr>
      <vt:lpstr>資料處理</vt:lpstr>
      <vt:lpstr>選取資料屬性</vt:lpstr>
      <vt:lpstr>隨機森林</vt:lpstr>
      <vt:lpstr>類別資料分佈不平衡</vt:lpstr>
      <vt:lpstr>重要因子評估</vt:lpstr>
      <vt:lpstr>極限梯度提升 XGBoost</vt:lpstr>
      <vt:lpstr>XGBoost與Random forest效能比較</vt:lpstr>
      <vt:lpstr>模型預測</vt:lpstr>
      <vt:lpstr>結語</vt:lpstr>
      <vt:lpstr>課程回顧</vt:lpstr>
      <vt:lpstr>Q/A</vt:lpstr>
      <vt:lpstr>參考文獻</vt:lpstr>
      <vt:lpstr>組織中的知識源</vt:lpstr>
      <vt:lpstr>個人知識管理應用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64</cp:revision>
  <dcterms:created xsi:type="dcterms:W3CDTF">2023-06-14T01:52:37Z</dcterms:created>
  <dcterms:modified xsi:type="dcterms:W3CDTF">2023-07-15T15:09:12Z</dcterms:modified>
</cp:coreProperties>
</file>